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18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s/slide199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358" r:id="rId24"/>
    <p:sldId id="352" r:id="rId25"/>
    <p:sldId id="353" r:id="rId26"/>
    <p:sldId id="354" r:id="rId27"/>
    <p:sldId id="355" r:id="rId28"/>
    <p:sldId id="356" r:id="rId29"/>
    <p:sldId id="357" r:id="rId30"/>
    <p:sldId id="371" r:id="rId31"/>
    <p:sldId id="372" r:id="rId32"/>
    <p:sldId id="374" r:id="rId33"/>
    <p:sldId id="373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426" r:id="rId47"/>
    <p:sldId id="422" r:id="rId48"/>
    <p:sldId id="423" r:id="rId49"/>
    <p:sldId id="424" r:id="rId50"/>
    <p:sldId id="425" r:id="rId51"/>
    <p:sldId id="431" r:id="rId52"/>
    <p:sldId id="427" r:id="rId53"/>
    <p:sldId id="428" r:id="rId54"/>
    <p:sldId id="429" r:id="rId55"/>
    <p:sldId id="430" r:id="rId56"/>
    <p:sldId id="302" r:id="rId57"/>
    <p:sldId id="297" r:id="rId58"/>
    <p:sldId id="298" r:id="rId59"/>
    <p:sldId id="299" r:id="rId60"/>
    <p:sldId id="300" r:id="rId61"/>
    <p:sldId id="301" r:id="rId62"/>
    <p:sldId id="308" r:id="rId63"/>
    <p:sldId id="303" r:id="rId64"/>
    <p:sldId id="304" r:id="rId65"/>
    <p:sldId id="305" r:id="rId66"/>
    <p:sldId id="306" r:id="rId67"/>
    <p:sldId id="307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432" r:id="rId84"/>
    <p:sldId id="433" r:id="rId85"/>
    <p:sldId id="434" r:id="rId86"/>
    <p:sldId id="435" r:id="rId87"/>
    <p:sldId id="436" r:id="rId88"/>
    <p:sldId id="437" r:id="rId89"/>
    <p:sldId id="438" r:id="rId90"/>
    <p:sldId id="439" r:id="rId91"/>
    <p:sldId id="440" r:id="rId92"/>
    <p:sldId id="331" r:id="rId93"/>
    <p:sldId id="322" r:id="rId94"/>
    <p:sldId id="323" r:id="rId95"/>
    <p:sldId id="324" r:id="rId96"/>
    <p:sldId id="325" r:id="rId97"/>
    <p:sldId id="326" r:id="rId98"/>
    <p:sldId id="327" r:id="rId99"/>
    <p:sldId id="328" r:id="rId100"/>
    <p:sldId id="329" r:id="rId101"/>
    <p:sldId id="330" r:id="rId102"/>
    <p:sldId id="351" r:id="rId103"/>
    <p:sldId id="346" r:id="rId104"/>
    <p:sldId id="347" r:id="rId105"/>
    <p:sldId id="348" r:id="rId106"/>
    <p:sldId id="349" r:id="rId107"/>
    <p:sldId id="350" r:id="rId108"/>
    <p:sldId id="344" r:id="rId109"/>
    <p:sldId id="339" r:id="rId110"/>
    <p:sldId id="340" r:id="rId111"/>
    <p:sldId id="341" r:id="rId112"/>
    <p:sldId id="342" r:id="rId113"/>
    <p:sldId id="343" r:id="rId114"/>
    <p:sldId id="345" r:id="rId115"/>
    <p:sldId id="402" r:id="rId116"/>
    <p:sldId id="403" r:id="rId117"/>
    <p:sldId id="404" r:id="rId118"/>
    <p:sldId id="338" r:id="rId119"/>
    <p:sldId id="332" r:id="rId120"/>
    <p:sldId id="333" r:id="rId121"/>
    <p:sldId id="452" r:id="rId122"/>
    <p:sldId id="445" r:id="rId123"/>
    <p:sldId id="446" r:id="rId124"/>
    <p:sldId id="447" r:id="rId125"/>
    <p:sldId id="448" r:id="rId126"/>
    <p:sldId id="449" r:id="rId127"/>
    <p:sldId id="450" r:id="rId128"/>
    <p:sldId id="451" r:id="rId129"/>
    <p:sldId id="453" r:id="rId130"/>
    <p:sldId id="334" r:id="rId131"/>
    <p:sldId id="335" r:id="rId132"/>
    <p:sldId id="336" r:id="rId133"/>
    <p:sldId id="337" r:id="rId134"/>
    <p:sldId id="315" r:id="rId135"/>
    <p:sldId id="309" r:id="rId136"/>
    <p:sldId id="310" r:id="rId137"/>
    <p:sldId id="311" r:id="rId138"/>
    <p:sldId id="312" r:id="rId139"/>
    <p:sldId id="313" r:id="rId140"/>
    <p:sldId id="314" r:id="rId141"/>
    <p:sldId id="421" r:id="rId142"/>
    <p:sldId id="410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390" r:id="rId154"/>
    <p:sldId id="391" r:id="rId155"/>
    <p:sldId id="392" r:id="rId156"/>
    <p:sldId id="393" r:id="rId157"/>
    <p:sldId id="441" r:id="rId158"/>
    <p:sldId id="442" r:id="rId159"/>
    <p:sldId id="443" r:id="rId160"/>
    <p:sldId id="444" r:id="rId161"/>
    <p:sldId id="394" r:id="rId162"/>
    <p:sldId id="395" r:id="rId163"/>
    <p:sldId id="396" r:id="rId164"/>
    <p:sldId id="397" r:id="rId165"/>
    <p:sldId id="398" r:id="rId166"/>
    <p:sldId id="399" r:id="rId167"/>
    <p:sldId id="400" r:id="rId168"/>
    <p:sldId id="401" r:id="rId169"/>
    <p:sldId id="409" r:id="rId170"/>
    <p:sldId id="405" r:id="rId171"/>
    <p:sldId id="406" r:id="rId172"/>
    <p:sldId id="407" r:id="rId173"/>
    <p:sldId id="408" r:id="rId174"/>
    <p:sldId id="283" r:id="rId175"/>
    <p:sldId id="280" r:id="rId176"/>
    <p:sldId id="281" r:id="rId177"/>
    <p:sldId id="282" r:id="rId178"/>
    <p:sldId id="284" r:id="rId179"/>
    <p:sldId id="296" r:id="rId180"/>
    <p:sldId id="290" r:id="rId181"/>
    <p:sldId id="291" r:id="rId182"/>
    <p:sldId id="292" r:id="rId183"/>
    <p:sldId id="293" r:id="rId184"/>
    <p:sldId id="294" r:id="rId185"/>
    <p:sldId id="295" r:id="rId186"/>
    <p:sldId id="288" r:id="rId187"/>
    <p:sldId id="285" r:id="rId188"/>
    <p:sldId id="286" r:id="rId189"/>
    <p:sldId id="287" r:id="rId190"/>
    <p:sldId id="289" r:id="rId191"/>
    <p:sldId id="454" r:id="rId192"/>
    <p:sldId id="455" r:id="rId193"/>
    <p:sldId id="456" r:id="rId194"/>
    <p:sldId id="457" r:id="rId195"/>
    <p:sldId id="458" r:id="rId196"/>
    <p:sldId id="459" r:id="rId197"/>
    <p:sldId id="460" r:id="rId198"/>
    <p:sldId id="461" r:id="rId199"/>
    <p:sldId id="462" r:id="rId200"/>
    <p:sldId id="463" r:id="rId2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E3EA5-D939-4D88-B71A-C10FCCA9770F}" type="datetimeFigureOut">
              <a:rPr lang="en-US" smtClean="0"/>
              <a:t>12/10/2020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976DD-204A-4952-BE44-EF062FA32438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90.png"/><Relationship Id="rId5" Type="http://schemas.openxmlformats.org/officeDocument/2006/relationships/image" Target="../media/image27.png"/><Relationship Id="rId10" Type="http://schemas.openxmlformats.org/officeDocument/2006/relationships/image" Target="../media/image89.png"/><Relationship Id="rId4" Type="http://schemas.openxmlformats.org/officeDocument/2006/relationships/image" Target="../media/image26.png"/><Relationship Id="rId9" Type="http://schemas.openxmlformats.org/officeDocument/2006/relationships/image" Target="../media/image6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8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00.png"/><Relationship Id="rId4" Type="http://schemas.openxmlformats.org/officeDocument/2006/relationships/image" Target="../media/image26.png"/><Relationship Id="rId9" Type="http://schemas.openxmlformats.org/officeDocument/2006/relationships/image" Target="../media/image9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12.png"/><Relationship Id="rId4" Type="http://schemas.openxmlformats.org/officeDocument/2006/relationships/image" Target="../media/image26.png"/><Relationship Id="rId9" Type="http://schemas.openxmlformats.org/officeDocument/2006/relationships/image" Target="../media/image111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79.png"/><Relationship Id="rId4" Type="http://schemas.openxmlformats.org/officeDocument/2006/relationships/image" Target="../media/image26.png"/><Relationship Id="rId9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1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17.png"/><Relationship Id="rId5" Type="http://schemas.openxmlformats.org/officeDocument/2006/relationships/image" Target="../media/image27.png"/><Relationship Id="rId10" Type="http://schemas.openxmlformats.org/officeDocument/2006/relationships/image" Target="../media/image116.png"/><Relationship Id="rId4" Type="http://schemas.openxmlformats.org/officeDocument/2006/relationships/image" Target="../media/image26.png"/><Relationship Id="rId9" Type="http://schemas.openxmlformats.org/officeDocument/2006/relationships/image" Target="../media/image11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18.png"/><Relationship Id="rId5" Type="http://schemas.openxmlformats.org/officeDocument/2006/relationships/image" Target="../media/image27.png"/><Relationship Id="rId10" Type="http://schemas.openxmlformats.org/officeDocument/2006/relationships/image" Target="../media/image116.png"/><Relationship Id="rId4" Type="http://schemas.openxmlformats.org/officeDocument/2006/relationships/image" Target="../media/image26.png"/><Relationship Id="rId9" Type="http://schemas.openxmlformats.org/officeDocument/2006/relationships/image" Target="../media/image11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7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18.png"/><Relationship Id="rId5" Type="http://schemas.openxmlformats.org/officeDocument/2006/relationships/image" Target="../media/image27.png"/><Relationship Id="rId10" Type="http://schemas.openxmlformats.org/officeDocument/2006/relationships/image" Target="../media/image116.png"/><Relationship Id="rId4" Type="http://schemas.openxmlformats.org/officeDocument/2006/relationships/image" Target="../media/image26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12.png"/><Relationship Id="rId4" Type="http://schemas.openxmlformats.org/officeDocument/2006/relationships/image" Target="../media/image26.png"/><Relationship Id="rId9" Type="http://schemas.openxmlformats.org/officeDocument/2006/relationships/image" Target="../media/image11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23.png"/><Relationship Id="rId4" Type="http://schemas.openxmlformats.org/officeDocument/2006/relationships/image" Target="../media/image26.png"/><Relationship Id="rId9" Type="http://schemas.openxmlformats.org/officeDocument/2006/relationships/image" Target="../media/image112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6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28.png"/><Relationship Id="rId5" Type="http://schemas.openxmlformats.org/officeDocument/2006/relationships/image" Target="../media/image27.png"/><Relationship Id="rId10" Type="http://schemas.openxmlformats.org/officeDocument/2006/relationships/image" Target="../media/image122.png"/><Relationship Id="rId4" Type="http://schemas.openxmlformats.org/officeDocument/2006/relationships/image" Target="../media/image26.png"/><Relationship Id="rId9" Type="http://schemas.openxmlformats.org/officeDocument/2006/relationships/image" Target="../media/image12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79.png"/><Relationship Id="rId5" Type="http://schemas.openxmlformats.org/officeDocument/2006/relationships/image" Target="../media/image27.png"/><Relationship Id="rId10" Type="http://schemas.openxmlformats.org/officeDocument/2006/relationships/image" Target="../media/image62.png"/><Relationship Id="rId4" Type="http://schemas.openxmlformats.org/officeDocument/2006/relationships/image" Target="../media/image26.png"/><Relationship Id="rId9" Type="http://schemas.openxmlformats.org/officeDocument/2006/relationships/image" Target="../media/image74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6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1.png"/><Relationship Id="rId5" Type="http://schemas.openxmlformats.org/officeDocument/2006/relationships/image" Target="../media/image27.png"/><Relationship Id="rId10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54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77.png"/><Relationship Id="rId4" Type="http://schemas.openxmlformats.org/officeDocument/2006/relationships/image" Target="../media/image17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76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4.png"/><Relationship Id="rId4" Type="http://schemas.openxmlformats.org/officeDocument/2006/relationships/image" Target="../media/image171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9.png"/><Relationship Id="rId7" Type="http://schemas.openxmlformats.org/officeDocument/2006/relationships/image" Target="../media/image6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7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80.png"/><Relationship Id="rId5" Type="http://schemas.openxmlformats.org/officeDocument/2006/relationships/image" Target="../media/image27.png"/><Relationship Id="rId10" Type="http://schemas.openxmlformats.org/officeDocument/2006/relationships/image" Target="../media/image79.png"/><Relationship Id="rId4" Type="http://schemas.openxmlformats.org/officeDocument/2006/relationships/image" Target="../media/image26.png"/><Relationship Id="rId9" Type="http://schemas.openxmlformats.org/officeDocument/2006/relationships/image" Target="../media/image6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40.png"/><Relationship Id="rId5" Type="http://schemas.openxmlformats.org/officeDocument/2006/relationships/image" Target="../media/image27.png"/><Relationship Id="rId10" Type="http://schemas.openxmlformats.org/officeDocument/2006/relationships/image" Target="../media/image39.png"/><Relationship Id="rId4" Type="http://schemas.openxmlformats.org/officeDocument/2006/relationships/image" Target="../media/image26.png"/><Relationship Id="rId9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Secrets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Via </a:t>
            </a:r>
            <a:r>
              <a:rPr lang="en-IN" dirty="0" err="1" smtClean="0"/>
              <a:t>Cli</a:t>
            </a:r>
            <a:endParaRPr lang="en-IN" dirty="0" smtClean="0"/>
          </a:p>
          <a:p>
            <a:pPr lvl="1"/>
            <a:r>
              <a:rPr lang="en-IN" dirty="0" smtClean="0"/>
              <a:t>From Literal Value </a:t>
            </a:r>
          </a:p>
          <a:p>
            <a:pPr lvl="1"/>
            <a:r>
              <a:rPr lang="en-IN" dirty="0" smtClean="0"/>
              <a:t>Via YAML</a:t>
            </a:r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857628"/>
            <a:ext cx="371475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3286124"/>
            <a:ext cx="4257675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1928802"/>
            <a:ext cx="462915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Creating </a:t>
            </a:r>
            <a:r>
              <a:rPr lang="en-IN" dirty="0" err="1" smtClean="0"/>
              <a:t>ReplicaSets</a:t>
            </a:r>
            <a:r>
              <a:rPr lang="en-IN" dirty="0" smtClean="0"/>
              <a:t> &amp; Replication Controller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9144000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5000636"/>
            <a:ext cx="2643206" cy="1357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571472" y="5357826"/>
            <a:ext cx="228601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57224" y="5643578"/>
            <a:ext cx="164307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357158" y="3571876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642910" y="5000636"/>
            <a:ext cx="5690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5357818" y="4929198"/>
            <a:ext cx="2643206" cy="1357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5500694" y="5286388"/>
            <a:ext cx="228601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86446" y="5500702"/>
            <a:ext cx="164307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>
            <a:off x="5572132" y="4929198"/>
            <a:ext cx="5690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785786" y="4214818"/>
            <a:ext cx="7643866" cy="3571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Replica Sets / Replication Controller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572264" y="4214818"/>
            <a:ext cx="940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Replica=2</a:t>
            </a:r>
            <a:endParaRPr lang="en-IN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57422" y="4714884"/>
            <a:ext cx="500061" cy="49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786182" y="4714884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9" grpId="0" animBg="1"/>
      <p:bldP spid="33" grpId="0" animBg="1"/>
      <p:bldP spid="3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14942" y="2857496"/>
            <a:ext cx="397653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Replication</a:t>
            </a:r>
          </a:p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Controller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71480"/>
            <a:ext cx="278608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14488"/>
            <a:ext cx="171451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2214554"/>
            <a:ext cx="1643074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2214554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2857496"/>
            <a:ext cx="250033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28860" y="3357562"/>
            <a:ext cx="500061" cy="49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urved Left Arrow 8"/>
          <p:cNvSpPr/>
          <p:nvPr/>
        </p:nvSpPr>
        <p:spPr>
          <a:xfrm>
            <a:off x="3357554" y="2500306"/>
            <a:ext cx="500066" cy="14287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3143272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643050"/>
            <a:ext cx="3286125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12" y="2714620"/>
            <a:ext cx="785818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2643182"/>
            <a:ext cx="196215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3857628"/>
            <a:ext cx="385762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00232" y="4071942"/>
            <a:ext cx="500061" cy="49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5214942" y="2857496"/>
            <a:ext cx="3627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ReplicaSet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Curved Left Arrow 9"/>
          <p:cNvSpPr/>
          <p:nvPr/>
        </p:nvSpPr>
        <p:spPr>
          <a:xfrm>
            <a:off x="3643306" y="2928934"/>
            <a:ext cx="571504" cy="15716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428992" y="1785926"/>
            <a:ext cx="1857388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86446" y="1571612"/>
            <a:ext cx="253428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Existing Pods in Project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Demo :Understanding Need of Volumes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143248"/>
            <a:ext cx="9144000" cy="3500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71934" y="3143248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5214950"/>
            <a:ext cx="2643206" cy="1357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642910" y="5500702"/>
            <a:ext cx="228601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357158" y="3286124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642910" y="5000636"/>
            <a:ext cx="5690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5786446" y="5143512"/>
            <a:ext cx="2643206" cy="1357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6000760" y="5429264"/>
            <a:ext cx="228601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5643570" y="4857760"/>
            <a:ext cx="5690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642910" y="3857628"/>
            <a:ext cx="7643866" cy="3571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Replica Sets / Replication Controller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6929454" y="3857628"/>
            <a:ext cx="90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/>
              <a:t>Replica=1</a:t>
            </a:r>
            <a:endParaRPr lang="en-IN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57224" y="5500702"/>
            <a:ext cx="128588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58016" y="5429264"/>
            <a:ext cx="128588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214810" y="5500702"/>
            <a:ext cx="7905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Right Arrow 26"/>
          <p:cNvSpPr/>
          <p:nvPr/>
        </p:nvSpPr>
        <p:spPr>
          <a:xfrm>
            <a:off x="3428992" y="5715016"/>
            <a:ext cx="500066" cy="285752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Left Arrow 31"/>
          <p:cNvSpPr/>
          <p:nvPr/>
        </p:nvSpPr>
        <p:spPr>
          <a:xfrm>
            <a:off x="5072066" y="5643578"/>
            <a:ext cx="428628" cy="285752"/>
          </a:xfrm>
          <a:prstGeom prst="lef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571472" y="4286256"/>
            <a:ext cx="7643866" cy="35719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Persistent Volume</a:t>
            </a:r>
            <a:endParaRPr lang="en-IN" dirty="0"/>
          </a:p>
        </p:txBody>
      </p:sp>
      <p:sp>
        <p:nvSpPr>
          <p:cNvPr id="36" name="Rectangle 35"/>
          <p:cNvSpPr/>
          <p:nvPr/>
        </p:nvSpPr>
        <p:spPr>
          <a:xfrm>
            <a:off x="3643306" y="4786322"/>
            <a:ext cx="1357322" cy="5000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PVC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25" grpId="0" animBg="1"/>
      <p:bldP spid="25" grpId="1" animBg="1"/>
      <p:bldP spid="24" grpId="0" animBg="1"/>
      <p:bldP spid="26" grpId="0" animBg="1"/>
      <p:bldP spid="29" grpId="0" animBg="1"/>
      <p:bldP spid="27" grpId="0" animBg="1"/>
      <p:bldP spid="27" grpId="1" animBg="1"/>
      <p:bldP spid="27" grpId="2" animBg="1"/>
      <p:bldP spid="32" grpId="0" animBg="1"/>
      <p:bldP spid="35" grpId="0" animBg="1"/>
      <p:bldP spid="3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Sample Persistent Volume(PV) </a:t>
            </a:r>
            <a:r>
              <a:rPr lang="en-IN" dirty="0" err="1" smtClean="0"/>
              <a:t>Yaml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357430"/>
            <a:ext cx="500066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Sample Persistent Volume Claim (PV )</a:t>
            </a:r>
            <a:r>
              <a:rPr lang="en-IN" dirty="0" err="1" smtClean="0"/>
              <a:t>Yaml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714620"/>
            <a:ext cx="407196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How to use inside Pod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786058"/>
            <a:ext cx="3357586" cy="276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000240"/>
            <a:ext cx="414340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Image Streams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4071942"/>
            <a:ext cx="328614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857232"/>
            <a:ext cx="128587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ight Arrow 3"/>
          <p:cNvSpPr/>
          <p:nvPr/>
        </p:nvSpPr>
        <p:spPr>
          <a:xfrm>
            <a:off x="1928794" y="1357298"/>
            <a:ext cx="1071570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7" y="928671"/>
            <a:ext cx="1428760" cy="14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78" y="928670"/>
            <a:ext cx="113347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ight Arrow 6"/>
          <p:cNvSpPr/>
          <p:nvPr/>
        </p:nvSpPr>
        <p:spPr>
          <a:xfrm>
            <a:off x="5072066" y="1500174"/>
            <a:ext cx="121444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16" y="4071942"/>
            <a:ext cx="14478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own Arrow 8"/>
          <p:cNvSpPr/>
          <p:nvPr/>
        </p:nvSpPr>
        <p:spPr>
          <a:xfrm>
            <a:off x="7215206" y="2928934"/>
            <a:ext cx="428628" cy="785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3429000"/>
            <a:ext cx="15240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4357694"/>
            <a:ext cx="15240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933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5357826"/>
            <a:ext cx="15240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Left Arrow 12"/>
          <p:cNvSpPr/>
          <p:nvPr/>
        </p:nvSpPr>
        <p:spPr>
          <a:xfrm>
            <a:off x="5786446" y="4429132"/>
            <a:ext cx="928694" cy="5000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933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4000504"/>
            <a:ext cx="29908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Left Arrow 14"/>
          <p:cNvSpPr/>
          <p:nvPr/>
        </p:nvSpPr>
        <p:spPr>
          <a:xfrm>
            <a:off x="3214678" y="4572008"/>
            <a:ext cx="928694" cy="5000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Up Arrow 15"/>
          <p:cNvSpPr/>
          <p:nvPr/>
        </p:nvSpPr>
        <p:spPr>
          <a:xfrm>
            <a:off x="1000100" y="2857496"/>
            <a:ext cx="571504" cy="11430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9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9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3" grpId="0" animBg="1"/>
      <p:bldP spid="15" grpId="0" animBg="1"/>
      <p:bldP spid="1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Multi-Container Pod Networking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042" y="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2143116"/>
            <a:ext cx="34956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8286776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500570"/>
            <a:ext cx="7286676" cy="1857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5214942" y="5143512"/>
            <a:ext cx="2143140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28596" y="4000504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14348" y="4929198"/>
            <a:ext cx="2357454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3571868" y="4786322"/>
            <a:ext cx="5690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14414" y="5286388"/>
            <a:ext cx="107157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43570" y="5143512"/>
            <a:ext cx="1152527" cy="9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Left Arrow 23"/>
          <p:cNvSpPr/>
          <p:nvPr/>
        </p:nvSpPr>
        <p:spPr>
          <a:xfrm>
            <a:off x="3286116" y="5429264"/>
            <a:ext cx="1857388" cy="4286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Localhost:80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1285852" y="4857760"/>
            <a:ext cx="91531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Port:80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6500826" y="4143380"/>
            <a:ext cx="124797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IP Address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Services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4429132"/>
            <a:ext cx="23907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5929354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214282" y="2928934"/>
            <a:ext cx="6357982" cy="3571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428736"/>
            <a:ext cx="928693" cy="430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22" y="1357298"/>
            <a:ext cx="642942" cy="498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6182" y="1357298"/>
            <a:ext cx="60363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72066" y="1285860"/>
            <a:ext cx="520687" cy="510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00364" y="292893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57158" y="4143380"/>
            <a:ext cx="5857916" cy="22860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500034" y="4643446"/>
            <a:ext cx="5429288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14348" y="5214950"/>
            <a:ext cx="192882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357158" y="3786190"/>
            <a:ext cx="142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Deployment</a:t>
            </a:r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3786182" y="5214950"/>
            <a:ext cx="192882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4786314" y="4714884"/>
            <a:ext cx="89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Replicas=2</a:t>
            </a:r>
            <a:endParaRPr lang="en-IN" sz="1200" dirty="0"/>
          </a:p>
        </p:txBody>
      </p:sp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1538" y="5500702"/>
            <a:ext cx="1143008" cy="3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29059" y="5572140"/>
            <a:ext cx="14780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15206" y="5143512"/>
            <a:ext cx="12763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Right Arrow 48"/>
          <p:cNvSpPr/>
          <p:nvPr/>
        </p:nvSpPr>
        <p:spPr>
          <a:xfrm>
            <a:off x="5786446" y="5643578"/>
            <a:ext cx="121444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285720" y="3286124"/>
            <a:ext cx="1900007" cy="58477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1600" dirty="0" smtClean="0"/>
              <a:t>Namespace/Project</a:t>
            </a:r>
          </a:p>
          <a:p>
            <a:r>
              <a:rPr lang="en-IN" sz="1600" dirty="0" smtClean="0"/>
              <a:t>     (Frontend)</a:t>
            </a:r>
            <a:endParaRPr lang="en-IN" sz="1600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786842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214282" y="2714620"/>
            <a:ext cx="8929718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428736"/>
            <a:ext cx="928693" cy="430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22" y="1357298"/>
            <a:ext cx="642942" cy="498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6182" y="1357298"/>
            <a:ext cx="60363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72066" y="1285860"/>
            <a:ext cx="520687" cy="510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57158" y="4214818"/>
            <a:ext cx="3714776" cy="2214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500034" y="4643446"/>
            <a:ext cx="3357586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14348" y="5214950"/>
            <a:ext cx="1143008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357158" y="3786190"/>
            <a:ext cx="154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Deployment 1</a:t>
            </a:r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2285984" y="5286388"/>
            <a:ext cx="121444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2928926" y="4286256"/>
            <a:ext cx="89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Replicas=2</a:t>
            </a:r>
            <a:endParaRPr lang="en-IN" sz="1200" dirty="0"/>
          </a:p>
        </p:txBody>
      </p:sp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7224" y="5715016"/>
            <a:ext cx="785818" cy="3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57422" y="5572140"/>
            <a:ext cx="107157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428596" y="3143248"/>
            <a:ext cx="2116733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</a:p>
          <a:p>
            <a:r>
              <a:rPr lang="en-IN" dirty="0" smtClean="0"/>
              <a:t>     (Frontend)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6715140" y="3071810"/>
            <a:ext cx="2116733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</a:p>
          <a:p>
            <a:r>
              <a:rPr lang="en-IN" dirty="0" smtClean="0"/>
              <a:t>     (Backend)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7143768" y="3857628"/>
            <a:ext cx="15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Deployment 2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5572132" y="4286256"/>
            <a:ext cx="3571868" cy="21431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8072462" y="4286256"/>
            <a:ext cx="89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Replicas=2</a:t>
            </a:r>
            <a:endParaRPr lang="en-IN" sz="1200" dirty="0"/>
          </a:p>
        </p:txBody>
      </p:sp>
      <p:sp>
        <p:nvSpPr>
          <p:cNvPr id="37" name="Rectangle 36"/>
          <p:cNvSpPr/>
          <p:nvPr/>
        </p:nvSpPr>
        <p:spPr>
          <a:xfrm>
            <a:off x="5643570" y="4643446"/>
            <a:ext cx="3357586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857884" y="5072074"/>
            <a:ext cx="1143008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7429520" y="5072074"/>
            <a:ext cx="121444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29322" y="5357826"/>
            <a:ext cx="986342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00958" y="5357826"/>
            <a:ext cx="986342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429124" y="4929198"/>
            <a:ext cx="642942" cy="65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ounded Rectangle 45"/>
          <p:cNvSpPr/>
          <p:nvPr/>
        </p:nvSpPr>
        <p:spPr>
          <a:xfrm>
            <a:off x="3428992" y="2857496"/>
            <a:ext cx="2571768" cy="57150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 (</a:t>
            </a:r>
            <a:r>
              <a:rPr lang="en-IN" dirty="0" err="1" smtClean="0"/>
              <a:t>ClusterIP</a:t>
            </a:r>
            <a:r>
              <a:rPr lang="en-IN" dirty="0" smtClean="0"/>
              <a:t>) </a:t>
            </a:r>
            <a:endParaRPr lang="en-I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286248" y="3500438"/>
            <a:ext cx="638175" cy="6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TextBox 51"/>
          <p:cNvSpPr txBox="1"/>
          <p:nvPr/>
        </p:nvSpPr>
        <p:spPr>
          <a:xfrm>
            <a:off x="5857884" y="5072074"/>
            <a:ext cx="89877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Label: db</a:t>
            </a:r>
            <a:endParaRPr lang="en-IN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7500958" y="5072074"/>
            <a:ext cx="89877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Label: db</a:t>
            </a:r>
            <a:endParaRPr lang="en-IN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4714876" y="2643182"/>
            <a:ext cx="135543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Selector: db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8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6" grpId="0"/>
      <p:bldP spid="37" grpId="0" animBg="1"/>
      <p:bldP spid="37" grpId="1" animBg="1"/>
      <p:bldP spid="38" grpId="0" animBg="1"/>
      <p:bldP spid="40" grpId="0" animBg="1"/>
      <p:bldP spid="46" grpId="0" animBg="1"/>
      <p:bldP spid="52" grpId="0" animBg="1"/>
      <p:bldP spid="53" grpId="0" animBg="1"/>
      <p:bldP spid="5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928802"/>
            <a:ext cx="8786842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214282" y="2714620"/>
            <a:ext cx="8929718" cy="37862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0" y="1500174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928802"/>
            <a:ext cx="928693" cy="430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12" y="1928802"/>
            <a:ext cx="642942" cy="498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2066" y="1857364"/>
            <a:ext cx="60363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68" y="1928802"/>
            <a:ext cx="520687" cy="510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57158" y="4214818"/>
            <a:ext cx="3714776" cy="22145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500034" y="4643446"/>
            <a:ext cx="3357586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14348" y="5214950"/>
            <a:ext cx="1143008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357158" y="3786190"/>
            <a:ext cx="154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Deployment 1</a:t>
            </a:r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2285984" y="5286388"/>
            <a:ext cx="121444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2928926" y="4286256"/>
            <a:ext cx="89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Replicas=2</a:t>
            </a:r>
            <a:endParaRPr lang="en-IN" sz="1200" dirty="0"/>
          </a:p>
        </p:txBody>
      </p:sp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7224" y="5715016"/>
            <a:ext cx="785818" cy="3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57422" y="5715016"/>
            <a:ext cx="107157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428596" y="3143248"/>
            <a:ext cx="2116733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</a:p>
          <a:p>
            <a:r>
              <a:rPr lang="en-IN" dirty="0" smtClean="0"/>
              <a:t>     (Frontend)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6715140" y="3071810"/>
            <a:ext cx="2116733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</a:p>
          <a:p>
            <a:r>
              <a:rPr lang="en-IN" dirty="0" smtClean="0"/>
              <a:t>     (Backend)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7143768" y="3857628"/>
            <a:ext cx="15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Deployment 2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5572132" y="4286256"/>
            <a:ext cx="3571868" cy="21431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8072462" y="4286256"/>
            <a:ext cx="89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Replicas=2</a:t>
            </a:r>
            <a:endParaRPr lang="en-IN" sz="1200" dirty="0"/>
          </a:p>
        </p:txBody>
      </p:sp>
      <p:sp>
        <p:nvSpPr>
          <p:cNvPr id="37" name="Rectangle 36"/>
          <p:cNvSpPr/>
          <p:nvPr/>
        </p:nvSpPr>
        <p:spPr>
          <a:xfrm>
            <a:off x="5643570" y="4643446"/>
            <a:ext cx="3357586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857884" y="5072074"/>
            <a:ext cx="1143008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7429520" y="5072074"/>
            <a:ext cx="121444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29322" y="5357826"/>
            <a:ext cx="986342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00958" y="5357826"/>
            <a:ext cx="986342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ounded Rectangle 45"/>
          <p:cNvSpPr/>
          <p:nvPr/>
        </p:nvSpPr>
        <p:spPr>
          <a:xfrm>
            <a:off x="3428992" y="2857496"/>
            <a:ext cx="2571768" cy="57150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 (</a:t>
            </a:r>
            <a:r>
              <a:rPr lang="en-IN" dirty="0" err="1" smtClean="0"/>
              <a:t>ClusterIP</a:t>
            </a:r>
            <a:r>
              <a:rPr lang="en-IN" dirty="0" smtClean="0"/>
              <a:t>) </a:t>
            </a:r>
            <a:endParaRPr lang="en-I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286248" y="3500438"/>
            <a:ext cx="638175" cy="6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ounded Rectangle 33"/>
          <p:cNvSpPr/>
          <p:nvPr/>
        </p:nvSpPr>
        <p:spPr>
          <a:xfrm>
            <a:off x="1571604" y="1428736"/>
            <a:ext cx="6643734" cy="3571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Service(</a:t>
            </a:r>
            <a:r>
              <a:rPr lang="en-IN" dirty="0" err="1" smtClean="0"/>
              <a:t>NodePort</a:t>
            </a:r>
            <a:r>
              <a:rPr lang="en-IN" dirty="0" smtClean="0"/>
              <a:t>) (</a:t>
            </a:r>
            <a:r>
              <a:rPr lang="en-IN" dirty="0" err="1" smtClean="0"/>
              <a:t>NodeIP</a:t>
            </a:r>
            <a:r>
              <a:rPr lang="en-IN" dirty="0" smtClean="0"/>
              <a:t>: Port)</a:t>
            </a:r>
            <a:endParaRPr lang="en-IN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000496" y="0"/>
            <a:ext cx="110612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Up Arrow 38"/>
          <p:cNvSpPr/>
          <p:nvPr/>
        </p:nvSpPr>
        <p:spPr>
          <a:xfrm>
            <a:off x="4500562" y="928670"/>
            <a:ext cx="285752" cy="428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/>
          <p:cNvSpPr txBox="1"/>
          <p:nvPr/>
        </p:nvSpPr>
        <p:spPr>
          <a:xfrm>
            <a:off x="6643702" y="1428736"/>
            <a:ext cx="146604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Selector: app</a:t>
            </a:r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785786" y="5286388"/>
            <a:ext cx="98533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Label: app</a:t>
            </a:r>
            <a:endParaRPr lang="en-IN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2500298" y="5286388"/>
            <a:ext cx="89877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Label: db</a:t>
            </a:r>
            <a:endParaRPr lang="en-IN" sz="1400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51" grpId="0" animBg="1"/>
      <p:bldP spid="5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Routers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4429132"/>
            <a:ext cx="23907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2857496"/>
            <a:ext cx="8786842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214282" y="3714752"/>
            <a:ext cx="8929718" cy="2786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0" y="2428868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28612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2857496"/>
            <a:ext cx="928693" cy="430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5984" y="2857496"/>
            <a:ext cx="642942" cy="498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6248" y="2857496"/>
            <a:ext cx="60363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16" y="2857496"/>
            <a:ext cx="520687" cy="510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57158" y="4929198"/>
            <a:ext cx="3714776" cy="15001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500034" y="5214950"/>
            <a:ext cx="3357586" cy="1143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85786" y="5429264"/>
            <a:ext cx="1143008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357422" y="5429264"/>
            <a:ext cx="121444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2857488" y="4929198"/>
            <a:ext cx="89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Replicas=2</a:t>
            </a:r>
            <a:endParaRPr lang="en-IN" sz="1200" dirty="0"/>
          </a:p>
        </p:txBody>
      </p:sp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7224" y="5715016"/>
            <a:ext cx="785818" cy="3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28860" y="5786454"/>
            <a:ext cx="1071570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ectangle 32"/>
          <p:cNvSpPr/>
          <p:nvPr/>
        </p:nvSpPr>
        <p:spPr>
          <a:xfrm>
            <a:off x="5572132" y="5000636"/>
            <a:ext cx="3571868" cy="14287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7929586" y="4929198"/>
            <a:ext cx="89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Replicas=2</a:t>
            </a:r>
            <a:endParaRPr lang="en-IN" sz="1200" dirty="0"/>
          </a:p>
        </p:txBody>
      </p:sp>
      <p:sp>
        <p:nvSpPr>
          <p:cNvPr id="37" name="Rectangle 36"/>
          <p:cNvSpPr/>
          <p:nvPr/>
        </p:nvSpPr>
        <p:spPr>
          <a:xfrm>
            <a:off x="5643570" y="5214950"/>
            <a:ext cx="3357586" cy="1143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5786446" y="5357826"/>
            <a:ext cx="1143008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7500958" y="5357826"/>
            <a:ext cx="121444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57884" y="5715016"/>
            <a:ext cx="986342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72396" y="5715016"/>
            <a:ext cx="986342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ounded Rectangle 45"/>
          <p:cNvSpPr/>
          <p:nvPr/>
        </p:nvSpPr>
        <p:spPr>
          <a:xfrm>
            <a:off x="3000364" y="3786190"/>
            <a:ext cx="5000660" cy="57150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 (</a:t>
            </a:r>
            <a:r>
              <a:rPr lang="en-IN" dirty="0" err="1" smtClean="0"/>
              <a:t>ClusterIP</a:t>
            </a:r>
            <a:r>
              <a:rPr lang="en-IN" dirty="0" smtClean="0"/>
              <a:t>) </a:t>
            </a:r>
            <a:endParaRPr lang="en-I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357686" y="4643446"/>
            <a:ext cx="638175" cy="6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ounded Rectangle 33"/>
          <p:cNvSpPr/>
          <p:nvPr/>
        </p:nvSpPr>
        <p:spPr>
          <a:xfrm>
            <a:off x="1428728" y="2214554"/>
            <a:ext cx="6643734" cy="3571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Service(</a:t>
            </a:r>
            <a:r>
              <a:rPr lang="en-IN" dirty="0" err="1" smtClean="0"/>
              <a:t>NodePort</a:t>
            </a:r>
            <a:r>
              <a:rPr lang="en-IN" dirty="0" smtClean="0"/>
              <a:t>) (</a:t>
            </a:r>
            <a:r>
              <a:rPr lang="en-IN" dirty="0" err="1" smtClean="0"/>
              <a:t>NodeIP</a:t>
            </a:r>
            <a:r>
              <a:rPr lang="en-IN" dirty="0" smtClean="0"/>
              <a:t>: Port)</a:t>
            </a:r>
            <a:endParaRPr lang="en-IN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000496" y="0"/>
            <a:ext cx="110612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Up Arrow 38"/>
          <p:cNvSpPr/>
          <p:nvPr/>
        </p:nvSpPr>
        <p:spPr>
          <a:xfrm>
            <a:off x="4429124" y="1785926"/>
            <a:ext cx="285752" cy="4286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ounded Rectangle 40"/>
          <p:cNvSpPr/>
          <p:nvPr/>
        </p:nvSpPr>
        <p:spPr>
          <a:xfrm>
            <a:off x="1928794" y="1214422"/>
            <a:ext cx="5500726" cy="500066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Routers(Domain Name)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1214423"/>
            <a:ext cx="1785918" cy="53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643834" y="1071546"/>
            <a:ext cx="83555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TextBox 50"/>
          <p:cNvSpPr txBox="1"/>
          <p:nvPr/>
        </p:nvSpPr>
        <p:spPr>
          <a:xfrm>
            <a:off x="5857884" y="5357826"/>
            <a:ext cx="89877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Label: db</a:t>
            </a:r>
            <a:endParaRPr lang="en-IN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7572396" y="5357826"/>
            <a:ext cx="898772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Label: db</a:t>
            </a:r>
            <a:endParaRPr lang="en-IN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6572264" y="3929066"/>
            <a:ext cx="135543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Selector: db</a:t>
            </a:r>
            <a:endParaRPr lang="en-IN" dirty="0"/>
          </a:p>
        </p:txBody>
      </p:sp>
      <p:sp>
        <p:nvSpPr>
          <p:cNvPr id="54" name="TextBox 53"/>
          <p:cNvSpPr txBox="1"/>
          <p:nvPr/>
        </p:nvSpPr>
        <p:spPr>
          <a:xfrm>
            <a:off x="6500826" y="2214554"/>
            <a:ext cx="146604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Selector: app</a:t>
            </a:r>
            <a:endParaRPr lang="en-IN" dirty="0"/>
          </a:p>
        </p:txBody>
      </p:sp>
      <p:sp>
        <p:nvSpPr>
          <p:cNvPr id="55" name="TextBox 54"/>
          <p:cNvSpPr txBox="1"/>
          <p:nvPr/>
        </p:nvSpPr>
        <p:spPr>
          <a:xfrm>
            <a:off x="785786" y="5500702"/>
            <a:ext cx="98533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Label: app</a:t>
            </a:r>
            <a:endParaRPr lang="en-IN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2428860" y="5429264"/>
            <a:ext cx="985334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smtClean="0"/>
              <a:t>Label: app</a:t>
            </a:r>
            <a:endParaRPr lang="en-IN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3000364" y="785794"/>
            <a:ext cx="332796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(</a:t>
            </a:r>
            <a:r>
              <a:rPr lang="en-IN" dirty="0" err="1" smtClean="0"/>
              <a:t>NodeIP</a:t>
            </a:r>
            <a:r>
              <a:rPr lang="en-IN" dirty="0" smtClean="0"/>
              <a:t>: Port)</a:t>
            </a:r>
            <a:r>
              <a:rPr lang="en-IN" dirty="0" smtClean="0">
                <a:sym typeface="Wingdings" pitchFamily="2" charset="2"/>
              </a:rPr>
              <a:t> </a:t>
            </a:r>
            <a:r>
              <a:rPr lang="en-IN" dirty="0" err="1" smtClean="0">
                <a:sym typeface="Wingdings" pitchFamily="2" charset="2"/>
              </a:rPr>
              <a:t>DomainName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5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1285860"/>
            <a:ext cx="312117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err="1" smtClean="0"/>
              <a:t>Oc</a:t>
            </a:r>
            <a:r>
              <a:rPr lang="en-IN" dirty="0" smtClean="0"/>
              <a:t> expose svc {Service Name}</a:t>
            </a:r>
            <a:endParaRPr lang="en-IN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143248"/>
            <a:ext cx="1661516" cy="232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own Arrow 3"/>
          <p:cNvSpPr/>
          <p:nvPr/>
        </p:nvSpPr>
        <p:spPr>
          <a:xfrm>
            <a:off x="1214414" y="1857364"/>
            <a:ext cx="285752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3786190"/>
            <a:ext cx="121946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2285984" y="4214818"/>
            <a:ext cx="71438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500694" y="4143380"/>
            <a:ext cx="332796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(</a:t>
            </a:r>
            <a:r>
              <a:rPr lang="en-IN" dirty="0" err="1" smtClean="0"/>
              <a:t>NodeIP</a:t>
            </a:r>
            <a:r>
              <a:rPr lang="en-IN" dirty="0" smtClean="0"/>
              <a:t>: Port)</a:t>
            </a:r>
            <a:r>
              <a:rPr lang="en-IN" dirty="0" smtClean="0">
                <a:sym typeface="Wingdings" pitchFamily="2" charset="2"/>
              </a:rPr>
              <a:t> </a:t>
            </a:r>
            <a:r>
              <a:rPr lang="en-IN" dirty="0" err="1" smtClean="0">
                <a:sym typeface="Wingdings" pitchFamily="2" charset="2"/>
              </a:rPr>
              <a:t>DomainName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143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err="1" smtClean="0"/>
              <a:t>Openshift</a:t>
            </a:r>
            <a:r>
              <a:rPr lang="en-IN" dirty="0" smtClean="0"/>
              <a:t> for Developers with </a:t>
            </a:r>
            <a:r>
              <a:rPr lang="en-IN" dirty="0" err="1" smtClean="0"/>
              <a:t>Katakoda</a:t>
            </a:r>
            <a:r>
              <a:rPr lang="en-IN" dirty="0" smtClean="0"/>
              <a:t> Practice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14563"/>
            <a:ext cx="8229600" cy="4389437"/>
          </a:xfrm>
        </p:spPr>
        <p:txBody>
          <a:bodyPr/>
          <a:lstStyle/>
          <a:p>
            <a:r>
              <a:rPr lang="en-IN" dirty="0" smtClean="0"/>
              <a:t>12 Modules</a:t>
            </a:r>
          </a:p>
          <a:p>
            <a:endParaRPr lang="en-IN" dirty="0" smtClean="0"/>
          </a:p>
          <a:p>
            <a:r>
              <a:rPr lang="en-IN" dirty="0" smtClean="0"/>
              <a:t>15 Live Practice </a:t>
            </a:r>
            <a:r>
              <a:rPr lang="en-IN" dirty="0" err="1" smtClean="0"/>
              <a:t>Katakoda</a:t>
            </a:r>
            <a:r>
              <a:rPr lang="en-IN" dirty="0" smtClean="0"/>
              <a:t> </a:t>
            </a:r>
            <a:r>
              <a:rPr lang="en-IN" dirty="0" err="1" smtClean="0"/>
              <a:t>Scenerios</a:t>
            </a:r>
            <a:r>
              <a:rPr lang="en-IN" dirty="0" smtClean="0"/>
              <a:t> </a:t>
            </a:r>
          </a:p>
          <a:p>
            <a:endParaRPr lang="en-IN" dirty="0" smtClean="0"/>
          </a:p>
          <a:p>
            <a:r>
              <a:rPr lang="en-IN" dirty="0" smtClean="0"/>
              <a:t>Resources</a:t>
            </a:r>
          </a:p>
          <a:p>
            <a:endParaRPr lang="en-IN" dirty="0" smtClean="0"/>
          </a:p>
          <a:p>
            <a:r>
              <a:rPr lang="en-IN" dirty="0" err="1" smtClean="0"/>
              <a:t>Github</a:t>
            </a:r>
            <a:r>
              <a:rPr lang="en-IN" dirty="0" smtClean="0"/>
              <a:t> links  </a:t>
            </a: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78" y="0"/>
            <a:ext cx="2218973" cy="10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0958" y="2000240"/>
            <a:ext cx="1643042" cy="867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2928934"/>
            <a:ext cx="1014825" cy="1104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3929066"/>
            <a:ext cx="2500330" cy="9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60" y="4929198"/>
            <a:ext cx="16192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Pod Networking in single namespace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000372"/>
            <a:ext cx="8286776" cy="3500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000372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357694"/>
            <a:ext cx="7286676" cy="20002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5214942" y="5143512"/>
            <a:ext cx="2143140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28596" y="4143380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14348" y="4929198"/>
            <a:ext cx="2357454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571472" y="4572008"/>
            <a:ext cx="64120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Pod1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43570" y="5143512"/>
            <a:ext cx="1152527" cy="9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285852" y="4857760"/>
            <a:ext cx="91531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Port:80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6500826" y="4143380"/>
            <a:ext cx="124797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IP Address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6786578" y="4786322"/>
            <a:ext cx="6812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Pod2</a:t>
            </a:r>
            <a:endParaRPr lang="en-IN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14414" y="5286388"/>
            <a:ext cx="1200585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ounded Rectangle 30"/>
          <p:cNvSpPr/>
          <p:nvPr/>
        </p:nvSpPr>
        <p:spPr>
          <a:xfrm>
            <a:off x="3428992" y="4429132"/>
            <a:ext cx="357190" cy="19288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</a:t>
            </a:r>
            <a:endParaRPr lang="en-IN" dirty="0"/>
          </a:p>
        </p:txBody>
      </p:sp>
      <p:sp>
        <p:nvSpPr>
          <p:cNvPr id="32" name="Left Arrow 31"/>
          <p:cNvSpPr/>
          <p:nvPr/>
        </p:nvSpPr>
        <p:spPr>
          <a:xfrm>
            <a:off x="3857620" y="5286388"/>
            <a:ext cx="1285884" cy="5000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3929058" y="4643446"/>
            <a:ext cx="234448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Servicename:ContainerPor</a:t>
            </a:r>
            <a:r>
              <a:rPr lang="en-IN" dirty="0" err="1" smtClean="0"/>
              <a:t>t</a:t>
            </a:r>
            <a:endParaRPr lang="en-IN" dirty="0"/>
          </a:p>
        </p:txBody>
      </p:sp>
      <p:sp>
        <p:nvSpPr>
          <p:cNvPr id="34" name="Rounded Rectangle 33"/>
          <p:cNvSpPr/>
          <p:nvPr/>
        </p:nvSpPr>
        <p:spPr>
          <a:xfrm>
            <a:off x="4786314" y="3000372"/>
            <a:ext cx="1643074" cy="35719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DNS Server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4714876" y="3429000"/>
            <a:ext cx="269208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err="1" smtClean="0"/>
              <a:t>ServiceIP</a:t>
            </a:r>
            <a:r>
              <a:rPr lang="en-IN" dirty="0" smtClean="0">
                <a:sym typeface="Wingdings" pitchFamily="2" charset="2"/>
              </a:rPr>
              <a:t> </a:t>
            </a:r>
            <a:r>
              <a:rPr lang="en-IN" dirty="0" err="1" smtClean="0">
                <a:sym typeface="Wingdings" pitchFamily="2" charset="2"/>
              </a:rPr>
              <a:t>ServiceName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Pod Networking in different namespace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000372"/>
            <a:ext cx="8929718" cy="3500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357694"/>
            <a:ext cx="2714644" cy="20002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5643570" y="4429132"/>
            <a:ext cx="2500330" cy="18573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28596" y="4143380"/>
            <a:ext cx="2261004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Namespace1/Project1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14348" y="4929198"/>
            <a:ext cx="2357454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571472" y="4572008"/>
            <a:ext cx="64120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Pod1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72264" y="5143512"/>
            <a:ext cx="1152527" cy="9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285852" y="4857760"/>
            <a:ext cx="91531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Port:80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7215206" y="4643446"/>
            <a:ext cx="6812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Pod2</a:t>
            </a:r>
            <a:endParaRPr lang="en-IN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14414" y="5286388"/>
            <a:ext cx="1200585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ounded Rectangle 30"/>
          <p:cNvSpPr/>
          <p:nvPr/>
        </p:nvSpPr>
        <p:spPr>
          <a:xfrm>
            <a:off x="3428992" y="4500570"/>
            <a:ext cx="357190" cy="18573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</a:t>
            </a:r>
            <a:endParaRPr lang="en-IN" dirty="0"/>
          </a:p>
        </p:txBody>
      </p:sp>
      <p:sp>
        <p:nvSpPr>
          <p:cNvPr id="32" name="Left Arrow 31"/>
          <p:cNvSpPr/>
          <p:nvPr/>
        </p:nvSpPr>
        <p:spPr>
          <a:xfrm>
            <a:off x="3857620" y="5286388"/>
            <a:ext cx="1714512" cy="500066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3929058" y="4643446"/>
            <a:ext cx="186243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FQDN:ContainerPor</a:t>
            </a:r>
            <a:r>
              <a:rPr lang="en-IN" dirty="0" err="1" smtClean="0"/>
              <a:t>t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5929322" y="5000636"/>
            <a:ext cx="1928826" cy="12144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5929322" y="4000504"/>
            <a:ext cx="2341154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Namespace2/Project2</a:t>
            </a:r>
            <a:endParaRPr lang="en-IN" dirty="0"/>
          </a:p>
        </p:txBody>
      </p:sp>
      <p:sp>
        <p:nvSpPr>
          <p:cNvPr id="37" name="Rectangle 36"/>
          <p:cNvSpPr/>
          <p:nvPr/>
        </p:nvSpPr>
        <p:spPr>
          <a:xfrm>
            <a:off x="2786050" y="2571744"/>
            <a:ext cx="500066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{{</a:t>
            </a:r>
            <a:r>
              <a:rPr lang="en-IN" dirty="0" err="1" smtClean="0"/>
              <a:t>ServiceName</a:t>
            </a:r>
            <a:r>
              <a:rPr lang="en-IN" dirty="0" smtClean="0"/>
              <a:t>}}.{{Namespace}}.</a:t>
            </a:r>
            <a:r>
              <a:rPr lang="en-IN" dirty="0" err="1" smtClean="0"/>
              <a:t>svc.cluster.local</a:t>
            </a:r>
            <a:endParaRPr lang="en-IN" dirty="0"/>
          </a:p>
        </p:txBody>
      </p:sp>
      <p:sp>
        <p:nvSpPr>
          <p:cNvPr id="38" name="Rounded Rectangle 37"/>
          <p:cNvSpPr/>
          <p:nvPr/>
        </p:nvSpPr>
        <p:spPr>
          <a:xfrm>
            <a:off x="4786314" y="3000372"/>
            <a:ext cx="1643074" cy="35719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DNS Server</a:t>
            </a:r>
            <a:endParaRPr lang="en-IN" dirty="0"/>
          </a:p>
        </p:txBody>
      </p:sp>
      <p:sp>
        <p:nvSpPr>
          <p:cNvPr id="39" name="TextBox 38"/>
          <p:cNvSpPr txBox="1"/>
          <p:nvPr/>
        </p:nvSpPr>
        <p:spPr>
          <a:xfrm>
            <a:off x="4714876" y="3429000"/>
            <a:ext cx="269208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err="1" smtClean="0"/>
              <a:t>ServiceIP</a:t>
            </a:r>
            <a:r>
              <a:rPr lang="en-IN" dirty="0" smtClean="0">
                <a:sym typeface="Wingdings" pitchFamily="2" charset="2"/>
              </a:rPr>
              <a:t> </a:t>
            </a:r>
            <a:r>
              <a:rPr lang="en-IN" dirty="0" err="1" smtClean="0">
                <a:sym typeface="Wingdings" pitchFamily="2" charset="2"/>
              </a:rPr>
              <a:t>ServiceName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7" grpId="0" animBg="1"/>
      <p:bldP spid="38" grpId="0" animBg="1"/>
      <p:bldP spid="39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Multi-Container Pod Networking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8286776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500570"/>
            <a:ext cx="7286676" cy="18573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5214942" y="5143512"/>
            <a:ext cx="2143140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28596" y="4000504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14348" y="4929198"/>
            <a:ext cx="2357454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3571868" y="4786322"/>
            <a:ext cx="5690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14414" y="5286388"/>
            <a:ext cx="107157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43570" y="5143512"/>
            <a:ext cx="1152527" cy="9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Left Arrow 23"/>
          <p:cNvSpPr/>
          <p:nvPr/>
        </p:nvSpPr>
        <p:spPr>
          <a:xfrm>
            <a:off x="3286116" y="5429264"/>
            <a:ext cx="1857388" cy="4286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Localhost:80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1285852" y="4857760"/>
            <a:ext cx="91531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Port:80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6500826" y="4143380"/>
            <a:ext cx="124797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IP Address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Pod Networking in single namespace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000372"/>
            <a:ext cx="8286776" cy="3500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000372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357694"/>
            <a:ext cx="7286676" cy="20002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5214942" y="5143512"/>
            <a:ext cx="2143140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28596" y="4143380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14348" y="4929198"/>
            <a:ext cx="2357454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571472" y="4572008"/>
            <a:ext cx="64120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Pod1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43570" y="5143512"/>
            <a:ext cx="1152527" cy="9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285852" y="4857760"/>
            <a:ext cx="91531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Port:80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6500826" y="4143380"/>
            <a:ext cx="124797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IP Address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6786578" y="4786322"/>
            <a:ext cx="6812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Pod2</a:t>
            </a:r>
            <a:endParaRPr lang="en-IN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14414" y="5286388"/>
            <a:ext cx="1200585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ounded Rectangle 30"/>
          <p:cNvSpPr/>
          <p:nvPr/>
        </p:nvSpPr>
        <p:spPr>
          <a:xfrm>
            <a:off x="3428992" y="4429132"/>
            <a:ext cx="357190" cy="19288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</a:t>
            </a:r>
            <a:endParaRPr lang="en-IN" dirty="0"/>
          </a:p>
        </p:txBody>
      </p:sp>
      <p:sp>
        <p:nvSpPr>
          <p:cNvPr id="32" name="Left Arrow 31"/>
          <p:cNvSpPr/>
          <p:nvPr/>
        </p:nvSpPr>
        <p:spPr>
          <a:xfrm>
            <a:off x="3857620" y="5286388"/>
            <a:ext cx="1285884" cy="5000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3929058" y="4643446"/>
            <a:ext cx="234448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Servicename:ContainerPor</a:t>
            </a:r>
            <a:r>
              <a:rPr lang="en-IN" dirty="0" err="1" smtClean="0"/>
              <a:t>t</a:t>
            </a:r>
            <a:endParaRPr lang="en-IN" dirty="0"/>
          </a:p>
        </p:txBody>
      </p:sp>
      <p:sp>
        <p:nvSpPr>
          <p:cNvPr id="34" name="Rounded Rectangle 33"/>
          <p:cNvSpPr/>
          <p:nvPr/>
        </p:nvSpPr>
        <p:spPr>
          <a:xfrm>
            <a:off x="4786314" y="3000372"/>
            <a:ext cx="1643074" cy="35719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DNS Server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4714876" y="3429000"/>
            <a:ext cx="269208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err="1" smtClean="0"/>
              <a:t>ServiceIP</a:t>
            </a:r>
            <a:r>
              <a:rPr lang="en-IN" dirty="0" smtClean="0">
                <a:sym typeface="Wingdings" pitchFamily="2" charset="2"/>
              </a:rPr>
              <a:t> </a:t>
            </a:r>
            <a:r>
              <a:rPr lang="en-IN" dirty="0" err="1" smtClean="0">
                <a:sym typeface="Wingdings" pitchFamily="2" charset="2"/>
              </a:rPr>
              <a:t>ServiceName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Pod Networking in different namespace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/>
              <a:t>                     1 to 4</a:t>
            </a:r>
            <a:endParaRPr lang="en-IN" sz="44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2643206" cy="93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14282" y="2428868"/>
            <a:ext cx="24602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Introduction</a:t>
            </a:r>
            <a:endParaRPr lang="en-US" sz="2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43314"/>
            <a:ext cx="2003216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5984" y="3500438"/>
            <a:ext cx="1455466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3429000"/>
            <a:ext cx="1334889" cy="123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84" y="2285992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57884" y="3214686"/>
            <a:ext cx="107157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29322" y="4214818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29322" y="5429264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286644" y="3357562"/>
            <a:ext cx="1671640" cy="170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000372"/>
            <a:ext cx="8929718" cy="3500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357694"/>
            <a:ext cx="2714644" cy="20002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5643570" y="4429132"/>
            <a:ext cx="2500330" cy="18573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28596" y="4143380"/>
            <a:ext cx="2261004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Namespace1/Project1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14348" y="4929198"/>
            <a:ext cx="2357454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571472" y="4572008"/>
            <a:ext cx="64120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Pod1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72264" y="5143512"/>
            <a:ext cx="1152527" cy="90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285852" y="4857760"/>
            <a:ext cx="91531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Port:80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7215206" y="4643446"/>
            <a:ext cx="68127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Pod2</a:t>
            </a:r>
            <a:endParaRPr lang="en-IN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14414" y="5286388"/>
            <a:ext cx="1200585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Rounded Rectangle 30"/>
          <p:cNvSpPr/>
          <p:nvPr/>
        </p:nvSpPr>
        <p:spPr>
          <a:xfrm>
            <a:off x="3428992" y="4500570"/>
            <a:ext cx="357190" cy="18573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</a:t>
            </a:r>
            <a:endParaRPr lang="en-IN" dirty="0"/>
          </a:p>
        </p:txBody>
      </p:sp>
      <p:sp>
        <p:nvSpPr>
          <p:cNvPr id="32" name="Left Arrow 31"/>
          <p:cNvSpPr/>
          <p:nvPr/>
        </p:nvSpPr>
        <p:spPr>
          <a:xfrm>
            <a:off x="3857620" y="5286388"/>
            <a:ext cx="1714512" cy="500066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3929058" y="4643446"/>
            <a:ext cx="186243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400" dirty="0" err="1" smtClean="0"/>
              <a:t>FQDN:ContainerPor</a:t>
            </a:r>
            <a:r>
              <a:rPr lang="en-IN" dirty="0" err="1" smtClean="0"/>
              <a:t>t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5929322" y="5000636"/>
            <a:ext cx="1928826" cy="12144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5929322" y="4000504"/>
            <a:ext cx="2341154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Namespace2/Project2</a:t>
            </a:r>
            <a:endParaRPr lang="en-IN" dirty="0"/>
          </a:p>
        </p:txBody>
      </p:sp>
      <p:sp>
        <p:nvSpPr>
          <p:cNvPr id="37" name="Rectangle 36"/>
          <p:cNvSpPr/>
          <p:nvPr/>
        </p:nvSpPr>
        <p:spPr>
          <a:xfrm>
            <a:off x="2786050" y="2571744"/>
            <a:ext cx="500066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{{</a:t>
            </a:r>
            <a:r>
              <a:rPr lang="en-IN" dirty="0" err="1" smtClean="0"/>
              <a:t>ServiceName</a:t>
            </a:r>
            <a:r>
              <a:rPr lang="en-IN" dirty="0" smtClean="0"/>
              <a:t>}}.{{Namespace}}.</a:t>
            </a:r>
            <a:r>
              <a:rPr lang="en-IN" dirty="0" err="1" smtClean="0"/>
              <a:t>svc.cluster.local</a:t>
            </a:r>
            <a:endParaRPr lang="en-IN" dirty="0"/>
          </a:p>
        </p:txBody>
      </p:sp>
      <p:sp>
        <p:nvSpPr>
          <p:cNvPr id="38" name="Rounded Rectangle 37"/>
          <p:cNvSpPr/>
          <p:nvPr/>
        </p:nvSpPr>
        <p:spPr>
          <a:xfrm>
            <a:off x="4786314" y="3000372"/>
            <a:ext cx="1643074" cy="35719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DNS Server</a:t>
            </a:r>
            <a:endParaRPr lang="en-IN" dirty="0"/>
          </a:p>
        </p:txBody>
      </p:sp>
      <p:sp>
        <p:nvSpPr>
          <p:cNvPr id="39" name="TextBox 38"/>
          <p:cNvSpPr txBox="1"/>
          <p:nvPr/>
        </p:nvSpPr>
        <p:spPr>
          <a:xfrm>
            <a:off x="4714876" y="3429000"/>
            <a:ext cx="269208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err="1" smtClean="0"/>
              <a:t>ServiceIP</a:t>
            </a:r>
            <a:r>
              <a:rPr lang="en-IN" dirty="0" smtClean="0">
                <a:sym typeface="Wingdings" pitchFamily="2" charset="2"/>
              </a:rPr>
              <a:t> </a:t>
            </a:r>
            <a:r>
              <a:rPr lang="en-IN" dirty="0" err="1" smtClean="0">
                <a:sym typeface="Wingdings" pitchFamily="2" charset="2"/>
              </a:rPr>
              <a:t>ServiceName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7" grpId="0" animBg="1"/>
      <p:bldP spid="38" grpId="0" animBg="1"/>
      <p:bldP spid="39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How Operators Works ?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4286256"/>
            <a:ext cx="42957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1376363"/>
            <a:ext cx="6715125" cy="3552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140" y="0"/>
            <a:ext cx="2428860" cy="122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500166" y="5214950"/>
            <a:ext cx="6429420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Controllers that act upon and manage these recourses . Controllers encompass how to manage these recourses</a:t>
            </a: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8715436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643446"/>
            <a:ext cx="2928958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14348" y="5214950"/>
            <a:ext cx="192882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428596" y="4214818"/>
            <a:ext cx="127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Replica Set</a:t>
            </a:r>
            <a:endParaRPr lang="en-IN" dirty="0"/>
          </a:p>
        </p:txBody>
      </p:sp>
      <p:sp>
        <p:nvSpPr>
          <p:cNvPr id="45" name="TextBox 44"/>
          <p:cNvSpPr txBox="1"/>
          <p:nvPr/>
        </p:nvSpPr>
        <p:spPr>
          <a:xfrm>
            <a:off x="1857356" y="4714884"/>
            <a:ext cx="866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Replicas=1</a:t>
            </a:r>
            <a:endParaRPr lang="en-IN" sz="1200" dirty="0"/>
          </a:p>
        </p:txBody>
      </p:sp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71538" y="5500702"/>
            <a:ext cx="1143008" cy="3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714348" y="3286124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5572132" y="4786322"/>
            <a:ext cx="2500330" cy="15716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42" grpId="0"/>
      <p:bldP spid="45" grpId="0"/>
      <p:bldP spid="50" grpId="0" animBg="1"/>
      <p:bldP spid="21" grpId="0" animBg="1"/>
      <p:bldP spid="21" grpId="1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5140" y="0"/>
            <a:ext cx="2428860" cy="122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357686" y="3357562"/>
            <a:ext cx="4500594" cy="92333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create a custom resource  of type cloud passion</a:t>
            </a:r>
          </a:p>
          <a:p>
            <a:endParaRPr lang="en-IN" dirty="0"/>
          </a:p>
        </p:txBody>
      </p:sp>
      <p:sp>
        <p:nvSpPr>
          <p:cNvPr id="8194" name="AutoShape 2" descr="https://www.evernote.com/shard/s321/res/e1ed54bc-1336-26ed-05d0-5fa9f6fe9ef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96" name="AutoShape 4" descr="https://www.evernote.com/shard/s321/res/e1ed54bc-1336-26ed-05d0-5fa9f6fe9ef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142984"/>
            <a:ext cx="331470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214810" y="1714488"/>
            <a:ext cx="4572000" cy="646331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r>
              <a:rPr lang="en-IN" dirty="0" smtClean="0"/>
              <a:t>Create a </a:t>
            </a:r>
            <a:r>
              <a:rPr lang="en-IN" dirty="0" err="1" smtClean="0"/>
              <a:t>crd</a:t>
            </a:r>
            <a:r>
              <a:rPr lang="en-IN" dirty="0" smtClean="0"/>
              <a:t>  (Added a term to k8 vocabulary hat </a:t>
            </a:r>
            <a:r>
              <a:rPr lang="en-IN" dirty="0" err="1" smtClean="0"/>
              <a:t>cloudpassion</a:t>
            </a:r>
            <a:r>
              <a:rPr lang="en-IN" dirty="0" smtClean="0"/>
              <a:t> exists)</a:t>
            </a: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000108"/>
            <a:ext cx="756285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1"/>
            <a:ext cx="2214546" cy="1118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8715436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1571612"/>
            <a:ext cx="107604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0232" y="1571612"/>
            <a:ext cx="1166821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0430" y="1500174"/>
            <a:ext cx="110404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15206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2500298" y="4500570"/>
            <a:ext cx="2374111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Custom Resource(CR)</a:t>
            </a:r>
            <a:endParaRPr lang="en-I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71736" y="4857760"/>
            <a:ext cx="2214578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9256" y="1428736"/>
            <a:ext cx="928694" cy="1033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00034" y="3571876"/>
            <a:ext cx="1442051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034" y="1071546"/>
            <a:ext cx="8358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The logic to handle application is written by whoever who writes the operator 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All the human knowledge is codified in operator .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Operator itself runs as a pod on k8s cluster , interacts with k8s </a:t>
            </a:r>
            <a:r>
              <a:rPr lang="en-IN" dirty="0" err="1" smtClean="0"/>
              <a:t>api</a:t>
            </a:r>
            <a:r>
              <a:rPr lang="en-IN" dirty="0" smtClean="0"/>
              <a:t> to manage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785786" y="2428868"/>
            <a:ext cx="735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So code is written in Operator SDK --&gt; Tool provided by k8s Open Source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2928934"/>
            <a:ext cx="933717" cy="103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4572008"/>
            <a:ext cx="112395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4500570"/>
            <a:ext cx="18954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4429132"/>
            <a:ext cx="2376494" cy="109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Operators in </a:t>
            </a:r>
            <a:r>
              <a:rPr lang="en-IN" dirty="0" err="1" smtClean="0"/>
              <a:t>Openshift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4286256"/>
            <a:ext cx="4295775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5 to 7</a:t>
            </a:r>
            <a:endParaRPr lang="en-IN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00108"/>
            <a:ext cx="2643206" cy="93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14282" y="2214554"/>
            <a:ext cx="47313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Openshift</a:t>
            </a:r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Options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3143248"/>
            <a:ext cx="957260" cy="79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4357694"/>
            <a:ext cx="2143140" cy="1731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3857628"/>
            <a:ext cx="1641662" cy="136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84" y="3571876"/>
            <a:ext cx="2924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Operators ?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00034" y="2214554"/>
            <a:ext cx="8286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Operators</a:t>
            </a:r>
            <a:r>
              <a:rPr lang="en-IN" dirty="0" smtClean="0"/>
              <a:t> are pieces of software that ease the operational complexity of running another piece of software.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14818"/>
            <a:ext cx="11334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3000372"/>
            <a:ext cx="967660" cy="94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56" y="5143512"/>
            <a:ext cx="1071570" cy="102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Arrow Connector 12"/>
          <p:cNvCxnSpPr>
            <a:stCxn id="3074" idx="0"/>
          </p:cNvCxnSpPr>
          <p:nvPr/>
        </p:nvCxnSpPr>
        <p:spPr>
          <a:xfrm rot="5400000" flipH="1" flipV="1">
            <a:off x="854857" y="3426633"/>
            <a:ext cx="500066" cy="1076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074" idx="2"/>
          </p:cNvCxnSpPr>
          <p:nvPr/>
        </p:nvCxnSpPr>
        <p:spPr>
          <a:xfrm rot="16200000" flipH="1">
            <a:off x="966773" y="4824433"/>
            <a:ext cx="561986" cy="1362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9123" y="3071810"/>
            <a:ext cx="266487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643306" y="3643314"/>
            <a:ext cx="2410916" cy="175432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Update</a:t>
            </a:r>
          </a:p>
          <a:p>
            <a:r>
              <a:rPr lang="en-IN" dirty="0" smtClean="0"/>
              <a:t>Patch</a:t>
            </a:r>
          </a:p>
          <a:p>
            <a:r>
              <a:rPr lang="en-IN" dirty="0" smtClean="0"/>
              <a:t>Backup &amp; Recovery</a:t>
            </a:r>
          </a:p>
          <a:p>
            <a:r>
              <a:rPr lang="en-IN" dirty="0" smtClean="0"/>
              <a:t>Version change</a:t>
            </a:r>
          </a:p>
          <a:p>
            <a:r>
              <a:rPr lang="en-IN" dirty="0" smtClean="0"/>
              <a:t>Lifecycle management</a:t>
            </a:r>
          </a:p>
          <a:p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Operators ?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143240" y="5500702"/>
            <a:ext cx="2857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Take all operational knowledge &amp; put them into code</a:t>
            </a:r>
            <a:endParaRPr lang="en-IN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143248"/>
            <a:ext cx="266487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286124"/>
            <a:ext cx="121946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3000364" y="3786190"/>
            <a:ext cx="714380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Down Arrow 13"/>
          <p:cNvSpPr/>
          <p:nvPr/>
        </p:nvSpPr>
        <p:spPr>
          <a:xfrm>
            <a:off x="4429124" y="4714884"/>
            <a:ext cx="357190" cy="71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/>
          <p:cNvSpPr/>
          <p:nvPr/>
        </p:nvSpPr>
        <p:spPr>
          <a:xfrm>
            <a:off x="5286380" y="3714752"/>
            <a:ext cx="714380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1712" y="3071810"/>
            <a:ext cx="2632263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4" grpId="0" animBg="1"/>
      <p:bldP spid="1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214290"/>
            <a:ext cx="337185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071678"/>
            <a:ext cx="21717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4429132"/>
            <a:ext cx="2805114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071934" y="2500306"/>
            <a:ext cx="4726230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When you feel that your operation work is too</a:t>
            </a:r>
          </a:p>
          <a:p>
            <a:r>
              <a:rPr lang="en-IN" dirty="0" smtClean="0"/>
              <a:t>Heavy and time consuming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143372" y="4786322"/>
            <a:ext cx="4411913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This must be done inside the cluster where</a:t>
            </a:r>
          </a:p>
          <a:p>
            <a:r>
              <a:rPr lang="en-IN" dirty="0" smtClean="0"/>
              <a:t>Application is deployed </a:t>
            </a:r>
            <a:r>
              <a:rPr lang="en-IN" dirty="0" err="1" smtClean="0"/>
              <a:t>i.e</a:t>
            </a:r>
            <a:r>
              <a:rPr lang="en-IN" dirty="0" smtClean="0"/>
              <a:t> K8s/</a:t>
            </a:r>
            <a:r>
              <a:rPr lang="en-IN" dirty="0" err="1" smtClean="0"/>
              <a:t>Openshift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Basics of Deployment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429000"/>
            <a:ext cx="2871775" cy="2801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5929354" cy="500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214282" y="2928934"/>
            <a:ext cx="6357982" cy="3571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428736"/>
            <a:ext cx="928693" cy="430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22" y="1357298"/>
            <a:ext cx="642942" cy="498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6182" y="1357298"/>
            <a:ext cx="60363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72066" y="1285860"/>
            <a:ext cx="520687" cy="510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00364" y="292893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57158" y="4143380"/>
            <a:ext cx="5857916" cy="22860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357158" y="2214554"/>
            <a:ext cx="5929354" cy="285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500034" y="4643446"/>
            <a:ext cx="5429288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14348" y="5214950"/>
            <a:ext cx="192882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37876" y="2357430"/>
            <a:ext cx="1106124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ctangle 33"/>
          <p:cNvSpPr/>
          <p:nvPr/>
        </p:nvSpPr>
        <p:spPr>
          <a:xfrm>
            <a:off x="7143768" y="1428736"/>
            <a:ext cx="428628" cy="292895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/>
              <a:t>Route</a:t>
            </a:r>
            <a:endParaRPr lang="en-IN" dirty="0"/>
          </a:p>
        </p:txBody>
      </p:sp>
      <p:cxnSp>
        <p:nvCxnSpPr>
          <p:cNvPr id="39" name="Straight Arrow Connector 38"/>
          <p:cNvCxnSpPr>
            <a:stCxn id="27" idx="3"/>
          </p:cNvCxnSpPr>
          <p:nvPr/>
        </p:nvCxnSpPr>
        <p:spPr>
          <a:xfrm>
            <a:off x="6286512" y="2357430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643834" y="2643182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7158" y="3786190"/>
            <a:ext cx="142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Deployment</a:t>
            </a:r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3786182" y="5214950"/>
            <a:ext cx="192882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4786314" y="4714884"/>
            <a:ext cx="894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Replicas=2</a:t>
            </a:r>
            <a:endParaRPr lang="en-IN" sz="1200" dirty="0"/>
          </a:p>
        </p:txBody>
      </p:sp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71538" y="5500702"/>
            <a:ext cx="1143008" cy="3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929059" y="5572140"/>
            <a:ext cx="1478022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215206" y="5143512"/>
            <a:ext cx="12763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Right Arrow 48"/>
          <p:cNvSpPr/>
          <p:nvPr/>
        </p:nvSpPr>
        <p:spPr>
          <a:xfrm>
            <a:off x="5786446" y="5643578"/>
            <a:ext cx="121444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714348" y="3286124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51" name="Up-Down Arrow 50"/>
          <p:cNvSpPr/>
          <p:nvPr/>
        </p:nvSpPr>
        <p:spPr>
          <a:xfrm>
            <a:off x="1500166" y="2571744"/>
            <a:ext cx="285752" cy="642942"/>
          </a:xfrm>
          <a:prstGeom prst="up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 animBg="1"/>
      <p:bldP spid="28" grpId="1" animBg="1"/>
      <p:bldP spid="30" grpId="0" animBg="1"/>
      <p:bldP spid="34" grpId="0" animBg="1"/>
      <p:bldP spid="42" grpId="0"/>
      <p:bldP spid="44" grpId="0" animBg="1"/>
      <p:bldP spid="45" grpId="0"/>
      <p:bldP spid="49" grpId="0" animBg="1"/>
      <p:bldP spid="50" grpId="0" animBg="1"/>
      <p:bldP spid="51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8596" y="1357298"/>
            <a:ext cx="8429684" cy="185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4357694"/>
            <a:ext cx="4214810" cy="2143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4357686" y="4429132"/>
            <a:ext cx="4786314" cy="2071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1441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21507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2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9" y="2071678"/>
            <a:ext cx="164307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1785926"/>
            <a:ext cx="1571636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86380" y="1856933"/>
            <a:ext cx="1357322" cy="1124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8082" y="1928802"/>
            <a:ext cx="1020753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64664" y="435769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00760" y="4429132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Straight Arrow Connector 17"/>
          <p:cNvCxnSpPr>
            <a:endCxn id="4" idx="0"/>
          </p:cNvCxnSpPr>
          <p:nvPr/>
        </p:nvCxnSpPr>
        <p:spPr>
          <a:xfrm rot="10800000" flipV="1">
            <a:off x="2107406" y="3214686"/>
            <a:ext cx="1535901" cy="1143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" idx="0"/>
          </p:cNvCxnSpPr>
          <p:nvPr/>
        </p:nvCxnSpPr>
        <p:spPr>
          <a:xfrm>
            <a:off x="3929058" y="3214686"/>
            <a:ext cx="2403800" cy="1214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14282" y="5072074"/>
            <a:ext cx="3714776" cy="14287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4500562" y="5143512"/>
            <a:ext cx="4429156" cy="128588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500034" y="3500438"/>
            <a:ext cx="8143932" cy="285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500034" y="5429264"/>
            <a:ext cx="3214710" cy="928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4714876" y="5429264"/>
            <a:ext cx="4000528" cy="8572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14348" y="5643578"/>
            <a:ext cx="1357322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2214546" y="5643578"/>
            <a:ext cx="1357322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4857752" y="5572140"/>
            <a:ext cx="150019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7000892" y="5572140"/>
            <a:ext cx="150019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428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5786" y="5715016"/>
            <a:ext cx="1185414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5984" y="5786454"/>
            <a:ext cx="1185414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00628" y="5643578"/>
            <a:ext cx="1185414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43768" y="5715016"/>
            <a:ext cx="1185414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Deploying an Application in Project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4429132"/>
            <a:ext cx="23907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Available Methods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From Code stored in Standard Source control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68" y="0"/>
            <a:ext cx="2000232" cy="101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2643182"/>
            <a:ext cx="16573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000504"/>
            <a:ext cx="822007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14895" y="2500306"/>
            <a:ext cx="4329105" cy="1504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4071934" y="2928934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Available Methods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From Container Images 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68" y="0"/>
            <a:ext cx="2000232" cy="101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2714620"/>
            <a:ext cx="1310553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2928934"/>
            <a:ext cx="16383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ight Arrow 10"/>
          <p:cNvSpPr/>
          <p:nvPr/>
        </p:nvSpPr>
        <p:spPr>
          <a:xfrm>
            <a:off x="2714612" y="3214686"/>
            <a:ext cx="228601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4857760"/>
            <a:ext cx="1571636" cy="83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86116" y="4786322"/>
            <a:ext cx="2286016" cy="84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29322" y="4643446"/>
            <a:ext cx="2714645" cy="110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5 to 7</a:t>
            </a:r>
            <a:endParaRPr lang="en-IN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00108"/>
            <a:ext cx="2643206" cy="93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714620"/>
            <a:ext cx="1928826" cy="146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643446"/>
            <a:ext cx="1571636" cy="16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9825" y="3357562"/>
            <a:ext cx="2924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7554" y="3357562"/>
            <a:ext cx="21526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Available Methods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dirty="0" smtClean="0"/>
              <a:t>From </a:t>
            </a:r>
            <a:r>
              <a:rPr lang="en-IN" dirty="0" err="1" smtClean="0"/>
              <a:t>Catalog</a:t>
            </a: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If you have your own</a:t>
            </a:r>
          </a:p>
          <a:p>
            <a:r>
              <a:rPr lang="en-IN" dirty="0" err="1" smtClean="0"/>
              <a:t>DockerFile</a:t>
            </a:r>
            <a:endParaRPr lang="en-IN" dirty="0" smtClean="0"/>
          </a:p>
          <a:p>
            <a:r>
              <a:rPr lang="en-IN" dirty="0" err="1" smtClean="0"/>
              <a:t>Yaml</a:t>
            </a:r>
            <a:r>
              <a:rPr lang="en-IN" dirty="0" smtClean="0"/>
              <a:t> Manifest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68" y="0"/>
            <a:ext cx="2000232" cy="101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786058"/>
            <a:ext cx="4071966" cy="187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Build Process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4071942"/>
            <a:ext cx="328614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Concepts to Understand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Build 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en-IN" dirty="0" smtClean="0"/>
              <a:t>the process is used to transform input parameters or source code into a </a:t>
            </a:r>
            <a:r>
              <a:rPr lang="en-IN" dirty="0" err="1" smtClean="0"/>
              <a:t>runnable</a:t>
            </a:r>
            <a:r>
              <a:rPr lang="en-IN" dirty="0" smtClean="0"/>
              <a:t> image</a:t>
            </a:r>
          </a:p>
          <a:p>
            <a:endParaRPr lang="en-IN" b="1" dirty="0" smtClean="0"/>
          </a:p>
          <a:p>
            <a:r>
              <a:rPr lang="en-IN" b="1" dirty="0" smtClean="0"/>
              <a:t>Build Strategy</a:t>
            </a:r>
          </a:p>
          <a:p>
            <a:pPr lvl="1"/>
            <a:r>
              <a:rPr lang="en-IN" dirty="0" smtClean="0"/>
              <a:t> that are based on selectable types specified in the build API</a:t>
            </a:r>
          </a:p>
          <a:p>
            <a:pPr lvl="2"/>
            <a:r>
              <a:rPr lang="en-IN" dirty="0" smtClean="0"/>
              <a:t>S2I /Docker build/Custom Build</a:t>
            </a:r>
          </a:p>
          <a:p>
            <a:pPr lvl="1"/>
            <a:endParaRPr lang="en-IN" b="1" dirty="0" smtClean="0"/>
          </a:p>
          <a:p>
            <a:pPr lvl="1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78" y="0"/>
            <a:ext cx="2357422" cy="119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Concepts to Understand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 err="1" smtClean="0"/>
              <a:t>BuildConfig</a:t>
            </a:r>
            <a:endParaRPr lang="en-IN" b="1" dirty="0" smtClean="0"/>
          </a:p>
          <a:p>
            <a:pPr lvl="1"/>
            <a:r>
              <a:rPr lang="en-IN" sz="2000" dirty="0" smtClean="0"/>
              <a:t>Object created in </a:t>
            </a:r>
            <a:r>
              <a:rPr lang="en-IN" sz="2000" dirty="0" err="1" smtClean="0"/>
              <a:t>Openshift</a:t>
            </a:r>
            <a:endParaRPr lang="en-IN" sz="2000" dirty="0" smtClean="0"/>
          </a:p>
          <a:p>
            <a:pPr lvl="2"/>
            <a:r>
              <a:rPr lang="en-IN" sz="2000" dirty="0" smtClean="0"/>
              <a:t>Which has definition of the entire build process</a:t>
            </a:r>
          </a:p>
          <a:p>
            <a:r>
              <a:rPr lang="en-IN" b="1" dirty="0" smtClean="0"/>
              <a:t>Run policy</a:t>
            </a:r>
          </a:p>
          <a:p>
            <a:pPr lvl="1"/>
            <a:r>
              <a:rPr lang="en-IN" sz="2000" dirty="0" smtClean="0"/>
              <a:t>How new builds are scheduled (</a:t>
            </a:r>
            <a:r>
              <a:rPr lang="en-IN" sz="2000" dirty="0" err="1" smtClean="0"/>
              <a:t>Squentially</a:t>
            </a:r>
            <a:r>
              <a:rPr lang="en-IN" sz="2000" dirty="0" smtClean="0"/>
              <a:t>/Simultaneously)</a:t>
            </a:r>
          </a:p>
          <a:p>
            <a:r>
              <a:rPr lang="en-IN" b="1" dirty="0" smtClean="0"/>
              <a:t>Trigger</a:t>
            </a:r>
          </a:p>
          <a:p>
            <a:pPr lvl="1"/>
            <a:r>
              <a:rPr lang="en-IN" dirty="0" smtClean="0"/>
              <a:t> How a build invoked</a:t>
            </a:r>
          </a:p>
          <a:p>
            <a:pPr lvl="2"/>
            <a:r>
              <a:rPr lang="en-IN" dirty="0" err="1" smtClean="0"/>
              <a:t>Github</a:t>
            </a:r>
            <a:r>
              <a:rPr lang="en-IN" dirty="0" smtClean="0"/>
              <a:t> Trigger</a:t>
            </a:r>
          </a:p>
          <a:p>
            <a:pPr lvl="2"/>
            <a:r>
              <a:rPr lang="en-IN" dirty="0" smtClean="0"/>
              <a:t>Image Change</a:t>
            </a:r>
          </a:p>
          <a:p>
            <a:pPr lvl="2"/>
            <a:r>
              <a:rPr lang="en-IN" dirty="0" smtClean="0"/>
              <a:t>Configuration Change </a:t>
            </a:r>
          </a:p>
          <a:p>
            <a:pPr lvl="1"/>
            <a:endParaRPr lang="en-IN" b="1" dirty="0" smtClean="0"/>
          </a:p>
          <a:p>
            <a:pPr lvl="1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578" y="0"/>
            <a:ext cx="2357422" cy="119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Trigger Process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7818" y="4429132"/>
            <a:ext cx="197644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Trigger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Process of automatically starting a build based on certain events</a:t>
            </a:r>
          </a:p>
          <a:p>
            <a:r>
              <a:rPr lang="en-IN" dirty="0" smtClean="0"/>
              <a:t>Events can Include </a:t>
            </a:r>
          </a:p>
          <a:p>
            <a:pPr lvl="1"/>
            <a:r>
              <a:rPr lang="en-IN" dirty="0" smtClean="0"/>
              <a:t>Push Event in Git via developer</a:t>
            </a:r>
          </a:p>
          <a:p>
            <a:pPr lvl="1"/>
            <a:r>
              <a:rPr lang="en-IN" dirty="0" smtClean="0"/>
              <a:t>Configuration Changes</a:t>
            </a:r>
          </a:p>
          <a:p>
            <a:pPr lvl="1"/>
            <a:r>
              <a:rPr lang="en-IN" dirty="0" smtClean="0"/>
              <a:t>Image Change</a:t>
            </a:r>
          </a:p>
          <a:p>
            <a:pPr lvl="1"/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57364"/>
            <a:ext cx="914399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0" y="0"/>
            <a:ext cx="1714480" cy="866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IN" sz="4000" dirty="0" smtClean="0"/>
              <a:t>Push Event in Git via developer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8715404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643446"/>
            <a:ext cx="7786742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714348" y="5286388"/>
            <a:ext cx="228601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28596" y="4000504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785786" y="4714884"/>
            <a:ext cx="69890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 1</a:t>
            </a:r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14414" y="5357826"/>
            <a:ext cx="1390652" cy="79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928926" y="4643446"/>
            <a:ext cx="14763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643306" y="5572140"/>
            <a:ext cx="1495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50" grpId="0" animBg="1"/>
      <p:bldP spid="25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S2I Build Strategies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4071942"/>
            <a:ext cx="328614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to use S2I Build strategy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smtClean="0"/>
              <a:t>So that developer should concentrate on coding part</a:t>
            </a:r>
          </a:p>
          <a:p>
            <a:pPr lvl="1"/>
            <a:r>
              <a:rPr lang="en-IN" dirty="0" smtClean="0"/>
              <a:t>They </a:t>
            </a:r>
            <a:r>
              <a:rPr lang="en-IN" dirty="0" err="1" smtClean="0"/>
              <a:t>donot</a:t>
            </a:r>
            <a:r>
              <a:rPr lang="en-IN" dirty="0" smtClean="0"/>
              <a:t> need to learn docker containers etc</a:t>
            </a:r>
          </a:p>
          <a:p>
            <a:pPr lvl="1"/>
            <a:r>
              <a:rPr lang="en-IN" dirty="0" smtClean="0"/>
              <a:t>How to configure them</a:t>
            </a:r>
          </a:p>
          <a:p>
            <a:endParaRPr lang="en-IN" dirty="0" smtClean="0"/>
          </a:p>
          <a:p>
            <a:r>
              <a:rPr lang="en-IN" dirty="0" smtClean="0"/>
              <a:t>As there are many Builder Images already available </a:t>
            </a:r>
          </a:p>
          <a:p>
            <a:r>
              <a:rPr lang="en-IN" dirty="0" smtClean="0"/>
              <a:t>Plus if we need to create custom builder image . It is write once and share to many principle  </a:t>
            </a:r>
          </a:p>
          <a:p>
            <a:endParaRPr lang="en-IN" dirty="0" smtClean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S2I (Source to Image ) Strategy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Convert</a:t>
            </a:r>
            <a:r>
              <a:rPr lang="fr-FR" dirty="0" smtClean="0"/>
              <a:t> a source code on </a:t>
            </a:r>
            <a:r>
              <a:rPr lang="fr-FR" dirty="0" err="1" smtClean="0"/>
              <a:t>runnable</a:t>
            </a:r>
            <a:r>
              <a:rPr lang="fr-FR" dirty="0" smtClean="0"/>
              <a:t> application</a:t>
            </a:r>
          </a:p>
          <a:p>
            <a:r>
              <a:rPr lang="fr-FR" dirty="0" smtClean="0"/>
              <a:t>There are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</a:t>
            </a:r>
            <a:r>
              <a:rPr lang="fr-FR" dirty="0" err="1" smtClean="0"/>
              <a:t>buildah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Creates</a:t>
            </a:r>
            <a:r>
              <a:rPr lang="fr-FR" dirty="0" smtClean="0"/>
              <a:t> a </a:t>
            </a:r>
            <a:r>
              <a:rPr lang="fr-FR" dirty="0" err="1" smtClean="0"/>
              <a:t>Builder</a:t>
            </a:r>
            <a:r>
              <a:rPr lang="fr-FR" dirty="0" smtClean="0"/>
              <a:t> Image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i/p as source code</a:t>
            </a:r>
          </a:p>
          <a:p>
            <a:pPr lvl="1"/>
            <a:r>
              <a:rPr lang="fr-FR" dirty="0" smtClean="0"/>
              <a:t>As </a:t>
            </a:r>
            <a:r>
              <a:rPr lang="fr-FR" dirty="0" err="1" smtClean="0"/>
              <a:t>converts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runnable</a:t>
            </a:r>
            <a:r>
              <a:rPr lang="fr-FR" dirty="0" smtClean="0"/>
              <a:t> Image </a:t>
            </a:r>
          </a:p>
          <a:p>
            <a:r>
              <a:rPr lang="en-IN" dirty="0" smtClean="0"/>
              <a:t>S2I supports incremental builds, which re-use previously downloaded dependencies, previously built </a:t>
            </a:r>
            <a:r>
              <a:rPr lang="en-IN" dirty="0" err="1" smtClean="0"/>
              <a:t>artifact</a:t>
            </a:r>
            <a:endParaRPr lang="en-IN" dirty="0" smtClean="0"/>
          </a:p>
          <a:p>
            <a:endParaRPr lang="fr-FR" dirty="0" smtClean="0"/>
          </a:p>
          <a:p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914399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0"/>
            <a:ext cx="2714612" cy="137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428992" y="5357826"/>
            <a:ext cx="1597810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IN" dirty="0" err="1" smtClean="0"/>
              <a:t>buildah</a:t>
            </a:r>
            <a:r>
              <a:rPr lang="en-IN" dirty="0" smtClean="0"/>
              <a:t>  tools 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Canary Deployments / Rolling Update Strategy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71538" y="1000108"/>
            <a:ext cx="6143668" cy="92869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Deployment/</a:t>
            </a:r>
            <a:r>
              <a:rPr lang="en-IN" dirty="0" err="1" smtClean="0"/>
              <a:t>DeploymentConfig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42910" y="4500570"/>
            <a:ext cx="714380" cy="8572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929058" y="4429132"/>
            <a:ext cx="714380" cy="8572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929454" y="4429132"/>
            <a:ext cx="714380" cy="8572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71604" y="4500570"/>
            <a:ext cx="714380" cy="857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929190" y="4429132"/>
            <a:ext cx="714380" cy="857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86710" y="4429132"/>
            <a:ext cx="714380" cy="857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>
            <a:stCxn id="3" idx="2"/>
          </p:cNvCxnSpPr>
          <p:nvPr/>
        </p:nvCxnSpPr>
        <p:spPr>
          <a:xfrm rot="5400000">
            <a:off x="1357290" y="1571612"/>
            <a:ext cx="2428892" cy="3143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</p:cNvCxnSpPr>
          <p:nvPr/>
        </p:nvCxnSpPr>
        <p:spPr>
          <a:xfrm rot="16200000" flipH="1">
            <a:off x="3036083" y="3036091"/>
            <a:ext cx="2357454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2"/>
          </p:cNvCxnSpPr>
          <p:nvPr/>
        </p:nvCxnSpPr>
        <p:spPr>
          <a:xfrm rot="16200000" flipH="1">
            <a:off x="4464843" y="1607331"/>
            <a:ext cx="2357454" cy="3000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2"/>
          </p:cNvCxnSpPr>
          <p:nvPr/>
        </p:nvCxnSpPr>
        <p:spPr>
          <a:xfrm rot="5400000">
            <a:off x="1821637" y="1964521"/>
            <a:ext cx="2357454" cy="2286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2"/>
          </p:cNvCxnSpPr>
          <p:nvPr/>
        </p:nvCxnSpPr>
        <p:spPr>
          <a:xfrm rot="16200000" flipH="1">
            <a:off x="3571868" y="2500306"/>
            <a:ext cx="2357454" cy="1214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" idx="2"/>
          </p:cNvCxnSpPr>
          <p:nvPr/>
        </p:nvCxnSpPr>
        <p:spPr>
          <a:xfrm rot="16200000" flipH="1">
            <a:off x="4929190" y="1142984"/>
            <a:ext cx="2357454" cy="3929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When you want to take no downtime during an application update.</a:t>
            </a:r>
          </a:p>
          <a:p>
            <a:r>
              <a:rPr lang="en-IN" dirty="0" smtClean="0"/>
              <a:t>When your application supports having old code and new code running at the same time.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8 to 11</a:t>
            </a:r>
            <a:endParaRPr lang="en-IN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00108"/>
            <a:ext cx="2643206" cy="93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3357562"/>
            <a:ext cx="2924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00438"/>
            <a:ext cx="1334313" cy="133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000232" y="2428868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Projects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928794" y="3214686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Quotas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928794" y="4071942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Build  &amp; Build Strategies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2000232" y="5786454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Deployment </a:t>
            </a:r>
            <a:r>
              <a:rPr lang="en-IN" dirty="0" err="1" smtClean="0"/>
              <a:t>Configs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928794" y="4857760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Deployments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4071934" y="2428868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Services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4071934" y="3214686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Routes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4071934" y="4071942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ImageStreams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4143372" y="4857760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Rollouts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4214810" y="5715016"/>
            <a:ext cx="185738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Rollout Strategies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Pod Lifecycle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Pod Lifecycle </a:t>
            </a:r>
            <a:endParaRPr lang="en-IN" dirty="0"/>
          </a:p>
        </p:txBody>
      </p:sp>
      <p:sp>
        <p:nvSpPr>
          <p:cNvPr id="3" name="Rounded Rectangle 2"/>
          <p:cNvSpPr/>
          <p:nvPr/>
        </p:nvSpPr>
        <p:spPr>
          <a:xfrm>
            <a:off x="1000100" y="4286256"/>
            <a:ext cx="1714512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4357694"/>
            <a:ext cx="92869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071538" y="2786058"/>
            <a:ext cx="1285884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Pod</a:t>
            </a:r>
          </a:p>
          <a:p>
            <a:pPr algn="ctr"/>
            <a:r>
              <a:rPr lang="en-IN" dirty="0" smtClean="0"/>
              <a:t>Status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929058" y="3643314"/>
            <a:ext cx="1285884" cy="500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Pod</a:t>
            </a:r>
          </a:p>
          <a:p>
            <a:pPr algn="ctr"/>
            <a:r>
              <a:rPr lang="en-IN" dirty="0" smtClean="0"/>
              <a:t>Status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6715140" y="1428736"/>
            <a:ext cx="1714512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286512" y="1000108"/>
            <a:ext cx="100668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Pending</a:t>
            </a:r>
            <a:endParaRPr lang="en-IN" dirty="0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500174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86776" y="500042"/>
            <a:ext cx="719139" cy="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ounded Rectangle 12"/>
          <p:cNvSpPr/>
          <p:nvPr/>
        </p:nvSpPr>
        <p:spPr>
          <a:xfrm>
            <a:off x="6786578" y="3286124"/>
            <a:ext cx="1714512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3429000"/>
            <a:ext cx="92869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6286512" y="2857496"/>
            <a:ext cx="208935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Container Creating</a:t>
            </a:r>
            <a:endParaRPr lang="en-IN" dirty="0"/>
          </a:p>
        </p:txBody>
      </p:sp>
      <p:sp>
        <p:nvSpPr>
          <p:cNvPr id="16" name="Rounded Rectangle 15"/>
          <p:cNvSpPr/>
          <p:nvPr/>
        </p:nvSpPr>
        <p:spPr>
          <a:xfrm>
            <a:off x="6786578" y="4857760"/>
            <a:ext cx="1714512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5206" y="4929198"/>
            <a:ext cx="92869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6286512" y="4429132"/>
            <a:ext cx="104528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Running</a:t>
            </a:r>
            <a:endParaRPr lang="en-I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0298" y="5143512"/>
            <a:ext cx="4010025" cy="94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3" grpId="0" animBg="1"/>
      <p:bldP spid="15" grpId="0" animBg="1"/>
      <p:bldP spid="16" grpId="0" animBg="1"/>
      <p:bldP spid="1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00100" y="4286256"/>
            <a:ext cx="1714512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4357694"/>
            <a:ext cx="92869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42910" y="3857628"/>
            <a:ext cx="1741759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Running/Ready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57166"/>
            <a:ext cx="1210458" cy="122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ounded Rectangle 7"/>
          <p:cNvSpPr/>
          <p:nvPr/>
        </p:nvSpPr>
        <p:spPr>
          <a:xfrm>
            <a:off x="642910" y="2143116"/>
            <a:ext cx="2071702" cy="285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Routers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42910" y="3071810"/>
            <a:ext cx="2071702" cy="285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Services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306" y="1571612"/>
            <a:ext cx="529590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85720" y="4143380"/>
            <a:ext cx="1714512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214818"/>
            <a:ext cx="92869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357430"/>
            <a:ext cx="1357322" cy="129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285860"/>
            <a:ext cx="92869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1071546"/>
            <a:ext cx="9715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64" y="2285992"/>
            <a:ext cx="1184720" cy="874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1500174"/>
            <a:ext cx="1428760" cy="123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72331" y="1285860"/>
            <a:ext cx="1785950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00364" y="3714752"/>
            <a:ext cx="1171572" cy="126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29322" y="3643314"/>
            <a:ext cx="1559533" cy="102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72198" y="5286388"/>
            <a:ext cx="14382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71802" y="5143512"/>
            <a:ext cx="14097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214282" y="214290"/>
            <a:ext cx="5753499" cy="923330"/>
          </a:xfrm>
          <a:prstGeom prst="rect">
            <a:avLst/>
          </a:prstGeom>
          <a:solidFill>
            <a:srgbClr val="92D05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Readiness Probe 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57224" y="4071942"/>
            <a:ext cx="1714512" cy="857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143380"/>
            <a:ext cx="928694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571480"/>
            <a:ext cx="3395635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357166"/>
            <a:ext cx="1210458" cy="1223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642910" y="2143116"/>
            <a:ext cx="2071702" cy="285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Routers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642910" y="3071810"/>
            <a:ext cx="2071702" cy="285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Services</a:t>
            </a:r>
            <a:endParaRPr lang="en-IN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86116" y="714356"/>
            <a:ext cx="5574156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3143240" y="4929198"/>
            <a:ext cx="5210081" cy="923330"/>
          </a:xfrm>
          <a:prstGeom prst="rect">
            <a:avLst/>
          </a:prstGeom>
          <a:solidFill>
            <a:srgbClr val="92D05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Liveness Probe 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Recreate Strategy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71538" y="1000108"/>
            <a:ext cx="6143668" cy="92869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Deployment/</a:t>
            </a:r>
            <a:r>
              <a:rPr lang="en-IN" dirty="0" err="1" smtClean="0"/>
              <a:t>DeploymentConfig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42910" y="4500570"/>
            <a:ext cx="714380" cy="8572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929058" y="4429132"/>
            <a:ext cx="714380" cy="8572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929454" y="4429132"/>
            <a:ext cx="714380" cy="8572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71604" y="4500570"/>
            <a:ext cx="714380" cy="857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929190" y="4429132"/>
            <a:ext cx="714380" cy="857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786710" y="4429132"/>
            <a:ext cx="714380" cy="8572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>
            <a:stCxn id="3" idx="2"/>
          </p:cNvCxnSpPr>
          <p:nvPr/>
        </p:nvCxnSpPr>
        <p:spPr>
          <a:xfrm rot="5400000">
            <a:off x="1357290" y="1571612"/>
            <a:ext cx="2428892" cy="31432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</p:cNvCxnSpPr>
          <p:nvPr/>
        </p:nvCxnSpPr>
        <p:spPr>
          <a:xfrm rot="16200000" flipH="1">
            <a:off x="3036083" y="3036091"/>
            <a:ext cx="2357454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2"/>
          </p:cNvCxnSpPr>
          <p:nvPr/>
        </p:nvCxnSpPr>
        <p:spPr>
          <a:xfrm rot="16200000" flipH="1">
            <a:off x="4464843" y="1607331"/>
            <a:ext cx="2357454" cy="30003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2"/>
          </p:cNvCxnSpPr>
          <p:nvPr/>
        </p:nvCxnSpPr>
        <p:spPr>
          <a:xfrm rot="5400000">
            <a:off x="1821637" y="1964521"/>
            <a:ext cx="2357454" cy="2286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2"/>
          </p:cNvCxnSpPr>
          <p:nvPr/>
        </p:nvCxnSpPr>
        <p:spPr>
          <a:xfrm rot="16200000" flipH="1">
            <a:off x="3571868" y="2500306"/>
            <a:ext cx="2357454" cy="1214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" idx="2"/>
          </p:cNvCxnSpPr>
          <p:nvPr/>
        </p:nvCxnSpPr>
        <p:spPr>
          <a:xfrm rot="16200000" flipH="1">
            <a:off x="4929190" y="1142984"/>
            <a:ext cx="2357454" cy="3929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When you do not support having new and old versions of your application code running at the same time </a:t>
            </a:r>
          </a:p>
          <a:p>
            <a:r>
              <a:rPr lang="en-IN" dirty="0" smtClean="0"/>
              <a:t>When you must run migrations or other data transformations before your new code starts.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12</a:t>
            </a:r>
            <a:endParaRPr lang="en-IN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00108"/>
            <a:ext cx="2643206" cy="93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9825" y="3786190"/>
            <a:ext cx="2924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2428868"/>
            <a:ext cx="63817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Demo Project with </a:t>
            </a:r>
            <a:r>
              <a:rPr lang="en-IN" dirty="0" err="1" smtClean="0"/>
              <a:t>Openshift</a:t>
            </a:r>
            <a:r>
              <a:rPr lang="en-IN" dirty="0" smtClean="0"/>
              <a:t> Pipelines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643446"/>
            <a:ext cx="41433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4500570"/>
            <a:ext cx="316230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8358214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000372"/>
            <a:ext cx="105344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9330" y="2928934"/>
            <a:ext cx="1037171" cy="109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43306" y="2143116"/>
            <a:ext cx="25431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214678" y="3929066"/>
            <a:ext cx="3714776" cy="16430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428992" y="4214818"/>
            <a:ext cx="3357586" cy="11430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571868" y="4429132"/>
            <a:ext cx="1143008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357818" y="4429132"/>
            <a:ext cx="1143008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868" y="4500570"/>
            <a:ext cx="1000124" cy="6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29256" y="4500570"/>
            <a:ext cx="1000124" cy="6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70614" y="3071810"/>
            <a:ext cx="1616241" cy="148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2000232" y="4143380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1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2000232" y="4572008"/>
            <a:ext cx="109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2</a:t>
            </a:r>
            <a:endParaRPr lang="en-IN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57224" y="4143380"/>
            <a:ext cx="1028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/>
      <p:bldP spid="15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00372"/>
            <a:ext cx="105344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3000372"/>
            <a:ext cx="1037171" cy="109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500166" y="4286256"/>
            <a:ext cx="109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2</a:t>
            </a:r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86116" y="3071810"/>
            <a:ext cx="964904" cy="95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29190" y="2857496"/>
            <a:ext cx="2000264" cy="143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8082" y="2857496"/>
            <a:ext cx="1616241" cy="148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786058"/>
            <a:ext cx="2000264" cy="143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1000108"/>
            <a:ext cx="1809750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000372"/>
            <a:ext cx="1037171" cy="109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58082" y="2857496"/>
            <a:ext cx="1616241" cy="148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48" y="4643446"/>
            <a:ext cx="964904" cy="95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207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785926"/>
            <a:ext cx="13430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857364"/>
            <a:ext cx="1037171" cy="109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357422" y="3429000"/>
            <a:ext cx="138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Build Image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357686" y="1785926"/>
            <a:ext cx="257176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S2I </a:t>
            </a:r>
            <a:r>
              <a:rPr lang="en-US" sz="32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Imagebuilder</a:t>
            </a:r>
            <a:endParaRPr lang="en-US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3857628"/>
            <a:ext cx="252834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58082" y="1928802"/>
            <a:ext cx="14001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121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00306"/>
            <a:ext cx="14001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500306"/>
            <a:ext cx="13430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143108" y="4000504"/>
            <a:ext cx="16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Apply Manifest</a:t>
            </a:r>
            <a:endParaRPr lang="en-IN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500306"/>
            <a:ext cx="13430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643438" y="3929066"/>
            <a:ext cx="203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Patch Deployment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786314" y="1285860"/>
            <a:ext cx="2266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 smtClean="0"/>
              <a:t>oc</a:t>
            </a:r>
            <a:r>
              <a:rPr lang="en-IN" dirty="0" smtClean="0"/>
              <a:t> patch deployment</a:t>
            </a:r>
            <a:endParaRPr lang="en-IN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5206" y="2500306"/>
            <a:ext cx="1616241" cy="148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143108" y="185736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oc</a:t>
            </a:r>
            <a:r>
              <a:rPr lang="en-IN" dirty="0" smtClean="0"/>
              <a:t> apply -f</a:t>
            </a:r>
            <a:endParaRPr lang="en-IN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121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err="1" smtClean="0"/>
              <a:t>Openshift</a:t>
            </a:r>
            <a:r>
              <a:rPr lang="en-IN" dirty="0" smtClean="0"/>
              <a:t> Pipelines Demo: Step1 Install </a:t>
            </a:r>
            <a:r>
              <a:rPr lang="en-IN" dirty="0" err="1" smtClean="0"/>
              <a:t>Openshift</a:t>
            </a:r>
            <a:r>
              <a:rPr lang="en-IN" dirty="0" smtClean="0"/>
              <a:t> Pipeline Operator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643446"/>
            <a:ext cx="41433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4500570"/>
            <a:ext cx="316230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143248"/>
            <a:ext cx="1219469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3143248"/>
            <a:ext cx="1228212" cy="1243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572000" y="2428868"/>
            <a:ext cx="4572000" cy="646331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IN" dirty="0" smtClean="0"/>
              <a:t>required permissions to run privileged pods for building images.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714876" y="3571876"/>
            <a:ext cx="4429124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set of permissions allows </a:t>
            </a:r>
            <a:r>
              <a:rPr lang="en-IN" i="1" dirty="0" smtClean="0"/>
              <a:t>pipeline</a:t>
            </a:r>
            <a:r>
              <a:rPr lang="en-IN" dirty="0" smtClean="0"/>
              <a:t> to push a container image to </a:t>
            </a:r>
            <a:r>
              <a:rPr lang="en-IN" dirty="0" err="1" smtClean="0"/>
              <a:t>OpenShift's</a:t>
            </a:r>
            <a:r>
              <a:rPr lang="en-IN" dirty="0" smtClean="0"/>
              <a:t> internal image registry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429124" y="5214950"/>
            <a:ext cx="4572000" cy="92333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IN" dirty="0" smtClean="0"/>
              <a:t>only able to push to a section of </a:t>
            </a:r>
            <a:r>
              <a:rPr lang="en-IN" dirty="0" err="1" smtClean="0"/>
              <a:t>OpenShift's</a:t>
            </a:r>
            <a:r>
              <a:rPr lang="en-IN" dirty="0" smtClean="0"/>
              <a:t> internal image registry that corresponds to your </a:t>
            </a:r>
            <a:r>
              <a:rPr lang="en-IN" dirty="0" err="1" smtClean="0"/>
              <a:t>OpenShift</a:t>
            </a:r>
            <a:r>
              <a:rPr lang="en-IN" dirty="0" smtClean="0"/>
              <a:t> project namespace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714876" y="1571612"/>
            <a:ext cx="4214842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executes </a:t>
            </a:r>
            <a:r>
              <a:rPr lang="en-IN" dirty="0" err="1" smtClean="0"/>
              <a:t>PipelineRuns</a:t>
            </a:r>
            <a:r>
              <a:rPr lang="en-IN" dirty="0" smtClean="0"/>
              <a:t> on your behalf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err="1" smtClean="0"/>
              <a:t>Openshift</a:t>
            </a:r>
            <a:r>
              <a:rPr lang="en-IN" dirty="0" smtClean="0"/>
              <a:t> Pipelines Demo: Step1 Install </a:t>
            </a:r>
            <a:r>
              <a:rPr lang="en-IN" dirty="0" err="1" smtClean="0"/>
              <a:t>Tekton</a:t>
            </a:r>
            <a:r>
              <a:rPr lang="en-IN" dirty="0" smtClean="0"/>
              <a:t> CLI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643446"/>
            <a:ext cx="41433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4500570"/>
            <a:ext cx="316230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4198" y="0"/>
            <a:ext cx="9198198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12</a:t>
            </a:r>
            <a:endParaRPr lang="en-IN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00108"/>
            <a:ext cx="2643206" cy="939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000240"/>
            <a:ext cx="4429156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0" y="2428868"/>
            <a:ext cx="421481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Openshift</a:t>
            </a:r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Pipelines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4071942"/>
            <a:ext cx="6500858" cy="2176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643182"/>
            <a:ext cx="3071834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786058"/>
            <a:ext cx="147637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12" y="1785926"/>
            <a:ext cx="1822333" cy="971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43702" y="3357562"/>
            <a:ext cx="981223" cy="2876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977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Open Shift ?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 </a:t>
            </a:r>
            <a:r>
              <a:rPr lang="en-IN" dirty="0" err="1" smtClean="0"/>
              <a:t>OpenShift</a:t>
            </a:r>
            <a:r>
              <a:rPr lang="en-IN" dirty="0" smtClean="0"/>
              <a:t> would be classified a </a:t>
            </a:r>
            <a:r>
              <a:rPr lang="en-IN" dirty="0" err="1" smtClean="0"/>
              <a:t>PaaS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It is a platform to help you develop and then deploy applications to one or more hosts , in a </a:t>
            </a:r>
            <a:r>
              <a:rPr lang="en-IN" b="1" dirty="0" smtClean="0"/>
              <a:t>distributed fashion</a:t>
            </a:r>
          </a:p>
          <a:p>
            <a:endParaRPr lang="en-IN" b="1" dirty="0" smtClean="0"/>
          </a:p>
          <a:p>
            <a:r>
              <a:rPr lang="en-IN" dirty="0" smtClean="0"/>
              <a:t>The only requirement is that the application can run within a container</a:t>
            </a:r>
            <a:endParaRPr lang="en-IN" b="1" dirty="0" smtClean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1"/>
            <a:ext cx="2500298" cy="12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Open Shift ?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 containerized application platform that allows enterprises to accelerate and streamline</a:t>
            </a:r>
          </a:p>
          <a:p>
            <a:pPr lvl="1"/>
            <a:r>
              <a:rPr lang="en-IN" dirty="0" smtClean="0"/>
              <a:t>Application development</a:t>
            </a:r>
          </a:p>
          <a:p>
            <a:pPr lvl="1"/>
            <a:r>
              <a:rPr lang="en-IN" dirty="0" smtClean="0"/>
              <a:t>Delivery</a:t>
            </a:r>
          </a:p>
          <a:p>
            <a:pPr lvl="1"/>
            <a:r>
              <a:rPr lang="en-IN" dirty="0" smtClean="0"/>
              <a:t>Deployment on-premise or in the cloud</a:t>
            </a:r>
          </a:p>
          <a:p>
            <a:r>
              <a:rPr lang="en-IN" dirty="0" smtClean="0"/>
              <a:t>The platform integrates the tools to build and run applications, </a:t>
            </a:r>
          </a:p>
          <a:p>
            <a:r>
              <a:rPr lang="en-IN" dirty="0" smtClean="0"/>
              <a:t>Manages the complete application life cycle from initial development to production</a:t>
            </a:r>
          </a:p>
          <a:p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1"/>
            <a:ext cx="2500298" cy="12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 of Open Shift ?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1"/>
            <a:ext cx="2500298" cy="12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https://cdn-images-1.medium.com/max/800/1*8YvekEDrKM5LA3KMpSNo3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357430"/>
            <a:ext cx="7929618" cy="371477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Lets Discuss few one by one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dirty="0" smtClean="0"/>
          </a:p>
          <a:p>
            <a:pPr lvl="1"/>
            <a:r>
              <a:rPr lang="en-IN" dirty="0" smtClean="0"/>
              <a:t>Automation</a:t>
            </a:r>
          </a:p>
          <a:p>
            <a:pPr lvl="2"/>
            <a:r>
              <a:rPr lang="en-IN" dirty="0" smtClean="0"/>
              <a:t>Infrastructure Provisioning/Auto-Scaling /Heal</a:t>
            </a:r>
          </a:p>
          <a:p>
            <a:pPr lvl="2"/>
            <a:r>
              <a:rPr lang="en-IN" dirty="0" smtClean="0"/>
              <a:t>Health Check</a:t>
            </a:r>
          </a:p>
          <a:p>
            <a:pPr lvl="1"/>
            <a:r>
              <a:rPr lang="en-IN" dirty="0" smtClean="0"/>
              <a:t>Secure</a:t>
            </a:r>
          </a:p>
          <a:p>
            <a:pPr lvl="2"/>
            <a:r>
              <a:rPr lang="en-IN" dirty="0" smtClean="0"/>
              <a:t>Via RBAC /Cluster Role / Instance Roles</a:t>
            </a:r>
          </a:p>
          <a:p>
            <a:pPr lvl="2"/>
            <a:r>
              <a:rPr lang="en-IN" dirty="0" smtClean="0"/>
              <a:t>Certificates /Encryption   </a:t>
            </a:r>
          </a:p>
          <a:p>
            <a:pPr lvl="1"/>
            <a:r>
              <a:rPr lang="en-IN" dirty="0" smtClean="0"/>
              <a:t>Open Source</a:t>
            </a:r>
          </a:p>
          <a:p>
            <a:pPr lvl="1"/>
            <a:r>
              <a:rPr lang="en-IN" dirty="0" smtClean="0"/>
              <a:t>Self Service</a:t>
            </a:r>
          </a:p>
          <a:p>
            <a:pPr lvl="1"/>
            <a:r>
              <a:rPr lang="en-IN" dirty="0" smtClean="0"/>
              <a:t>Collaboration</a:t>
            </a:r>
          </a:p>
          <a:p>
            <a:pPr lvl="2"/>
            <a:r>
              <a:rPr lang="en-IN" dirty="0" smtClean="0"/>
              <a:t>B/w Developers</a:t>
            </a:r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1"/>
            <a:ext cx="2500298" cy="12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Lets Discuss few one by one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dirty="0" smtClean="0"/>
              <a:t>Enterprise Grade</a:t>
            </a:r>
          </a:p>
          <a:p>
            <a:pPr lvl="2"/>
            <a:r>
              <a:rPr lang="en-IN" dirty="0" smtClean="0"/>
              <a:t>Comes with various versions according to requirement</a:t>
            </a:r>
          </a:p>
          <a:p>
            <a:pPr lvl="1"/>
            <a:r>
              <a:rPr lang="en-IN" dirty="0" smtClean="0"/>
              <a:t>Standard Based</a:t>
            </a:r>
          </a:p>
          <a:p>
            <a:pPr lvl="2"/>
            <a:r>
              <a:rPr lang="en-IN" dirty="0" smtClean="0"/>
              <a:t>Follow industries best practices and compliances </a:t>
            </a:r>
          </a:p>
          <a:p>
            <a:pPr lvl="1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1"/>
            <a:ext cx="2500298" cy="12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928802"/>
            <a:ext cx="34956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643050"/>
            <a:ext cx="2924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3714752"/>
            <a:ext cx="203395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3143248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Introduction to </a:t>
            </a:r>
            <a:r>
              <a:rPr lang="en-IN" dirty="0" err="1" smtClean="0"/>
              <a:t>Openshift</a:t>
            </a:r>
            <a:r>
              <a:rPr lang="en-IN" dirty="0" smtClean="0"/>
              <a:t> playground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428736"/>
            <a:ext cx="14001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Introduction to </a:t>
            </a:r>
            <a:r>
              <a:rPr lang="en-IN" dirty="0" err="1" smtClean="0"/>
              <a:t>Katakoda</a:t>
            </a:r>
            <a:r>
              <a:rPr lang="en-IN" dirty="0" smtClean="0"/>
              <a:t> </a:t>
            </a:r>
            <a:r>
              <a:rPr lang="en-IN" smtClean="0"/>
              <a:t>Practice </a:t>
            </a:r>
            <a:br>
              <a:rPr lang="en-IN" smtClean="0"/>
            </a:br>
            <a:r>
              <a:rPr lang="en-IN" smtClean="0"/>
              <a:t>Exercises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929066"/>
            <a:ext cx="25336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500306"/>
            <a:ext cx="8305800" cy="1143000"/>
          </a:xfrm>
        </p:spPr>
        <p:txBody>
          <a:bodyPr/>
          <a:lstStyle/>
          <a:p>
            <a:pPr algn="ctr"/>
            <a:r>
              <a:rPr lang="en-IN" dirty="0" smtClean="0"/>
              <a:t>Understanding Architecture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71472" y="4071942"/>
            <a:ext cx="5857916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dirty="0" err="1" smtClean="0"/>
              <a:t>OpenShift</a:t>
            </a:r>
            <a:r>
              <a:rPr lang="en-IN" dirty="0" smtClean="0"/>
              <a:t> has </a:t>
            </a:r>
            <a:r>
              <a:rPr lang="en-IN" dirty="0" err="1" smtClean="0"/>
              <a:t>microservices</a:t>
            </a:r>
            <a:r>
              <a:rPr lang="en-IN" dirty="0" smtClean="0"/>
              <a:t>-based architecture of “small”, decoupled services that work together, running on top of a </a:t>
            </a:r>
            <a:r>
              <a:rPr lang="en-IN" dirty="0" err="1" smtClean="0"/>
              <a:t>Kubernetes</a:t>
            </a:r>
            <a:r>
              <a:rPr lang="en-IN" dirty="0" smtClean="0"/>
              <a:t> cluster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6" y="0"/>
            <a:ext cx="2285984" cy="1352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500174"/>
            <a:ext cx="14287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928926" y="1785926"/>
            <a:ext cx="557216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Docker provides the abstraction for packing and creating Linux based lightweight container images</a:t>
            </a:r>
            <a:endParaRPr lang="en-IN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071810"/>
            <a:ext cx="121920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857488" y="3214686"/>
            <a:ext cx="557216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 </a:t>
            </a:r>
            <a:r>
              <a:rPr lang="en-IN" dirty="0" err="1" smtClean="0"/>
              <a:t>Kubernetes</a:t>
            </a:r>
            <a:r>
              <a:rPr lang="en-IN" dirty="0" smtClean="0"/>
              <a:t> provides the cluster management and orchestrating containers on multiple hosts.</a:t>
            </a:r>
            <a:endParaRPr lang="en-IN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5072074"/>
            <a:ext cx="1143008" cy="123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2714612" y="4357694"/>
            <a:ext cx="571504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 </a:t>
            </a:r>
            <a:r>
              <a:rPr lang="en-IN" dirty="0" err="1" smtClean="0"/>
              <a:t>OpenShift</a:t>
            </a:r>
            <a:r>
              <a:rPr lang="en-IN" dirty="0" smtClean="0"/>
              <a:t> adds more into that are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essentially source code management, 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builds, and deployments capabilities for developers, management 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promotion of Docker images at scale, application management at scale, 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team and user tracking for organizing large developer organizations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0"/>
            <a:ext cx="2143108" cy="1082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857364"/>
            <a:ext cx="750099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92" y="0"/>
            <a:ext cx="2143108" cy="1082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413" y="1362075"/>
            <a:ext cx="711517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2643182"/>
            <a:ext cx="23145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500306"/>
            <a:ext cx="17335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571480"/>
            <a:ext cx="2924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2571744"/>
            <a:ext cx="30861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4612" y="4572008"/>
            <a:ext cx="280987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282" y="428604"/>
            <a:ext cx="8229600" cy="1143000"/>
          </a:xfrm>
        </p:spPr>
        <p:txBody>
          <a:bodyPr/>
          <a:lstStyle/>
          <a:p>
            <a:r>
              <a:rPr lang="en-IN" dirty="0" err="1" smtClean="0"/>
              <a:t>Openshift</a:t>
            </a:r>
            <a:r>
              <a:rPr lang="en-IN" dirty="0" smtClean="0"/>
              <a:t> Online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5720" y="1928802"/>
            <a:ext cx="8229600" cy="4389120"/>
          </a:xfrm>
        </p:spPr>
        <p:txBody>
          <a:bodyPr>
            <a:normAutofit lnSpcReduction="10000"/>
          </a:bodyPr>
          <a:lstStyle/>
          <a:p>
            <a:r>
              <a:rPr lang="en-IN" dirty="0" err="1" smtClean="0"/>
              <a:t>Openshift</a:t>
            </a:r>
            <a:r>
              <a:rPr lang="en-IN" dirty="0" smtClean="0"/>
              <a:t> Online</a:t>
            </a:r>
          </a:p>
          <a:p>
            <a:pPr lvl="1"/>
            <a:r>
              <a:rPr lang="en-IN" dirty="0" smtClean="0"/>
              <a:t>do not want to install and manage your own </a:t>
            </a:r>
            <a:r>
              <a:rPr lang="en-IN" dirty="0" err="1" smtClean="0"/>
              <a:t>OpenShift</a:t>
            </a:r>
            <a:r>
              <a:rPr lang="en-IN" dirty="0" smtClean="0"/>
              <a:t> cluster</a:t>
            </a:r>
          </a:p>
          <a:p>
            <a:pPr lvl="1"/>
            <a:r>
              <a:rPr lang="en-IN" dirty="0" smtClean="0"/>
              <a:t> free starter tier,</a:t>
            </a:r>
          </a:p>
          <a:p>
            <a:pPr lvl="2"/>
            <a:r>
              <a:rPr lang="en-IN" dirty="0" smtClean="0"/>
              <a:t> intended for experimentation, </a:t>
            </a:r>
          </a:p>
          <a:p>
            <a:pPr lvl="2"/>
            <a:r>
              <a:rPr lang="en-IN" b="1" dirty="0" smtClean="0"/>
              <a:t>testing,</a:t>
            </a:r>
          </a:p>
          <a:p>
            <a:pPr lvl="2"/>
            <a:r>
              <a:rPr lang="en-IN" b="1" dirty="0" smtClean="0"/>
              <a:t> development</a:t>
            </a:r>
            <a:endParaRPr lang="en-IN" dirty="0" smtClean="0"/>
          </a:p>
          <a:p>
            <a:r>
              <a:rPr lang="en-IN" dirty="0" smtClean="0"/>
              <a:t>When you are ready for production you can upgrade to Paid version</a:t>
            </a:r>
          </a:p>
          <a:p>
            <a:pPr lvl="1"/>
            <a:endParaRPr lang="en-IN" b="1" dirty="0" smtClean="0"/>
          </a:p>
          <a:p>
            <a:pPr lvl="2"/>
            <a:endParaRPr lang="en-IN" b="1" dirty="0" smtClean="0"/>
          </a:p>
          <a:p>
            <a:pPr lvl="2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142852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err="1" smtClean="0"/>
              <a:t>Openshift</a:t>
            </a:r>
            <a:r>
              <a:rPr lang="en-IN" b="1" dirty="0" smtClean="0"/>
              <a:t> Dedicated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OpenShift</a:t>
            </a:r>
            <a:r>
              <a:rPr lang="en-IN" dirty="0" smtClean="0"/>
              <a:t> cluster is reserved for your use and is not shared by other users outside your organization.</a:t>
            </a:r>
          </a:p>
          <a:p>
            <a:r>
              <a:rPr lang="en-IN" dirty="0" smtClean="0"/>
              <a:t>For Production </a:t>
            </a:r>
          </a:p>
          <a:p>
            <a:r>
              <a:rPr lang="en-IN" dirty="0" smtClean="0"/>
              <a:t>For Companies with strict compliances</a:t>
            </a:r>
          </a:p>
          <a:p>
            <a:r>
              <a:rPr lang="en-IN" dirty="0" smtClean="0"/>
              <a:t>It costs more 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142852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err="1" smtClean="0"/>
              <a:t>Openshift</a:t>
            </a:r>
            <a:r>
              <a:rPr lang="en-IN" b="1" dirty="0" smtClean="0"/>
              <a:t> Origin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If you prefer to install and run </a:t>
            </a:r>
            <a:r>
              <a:rPr lang="en-IN" dirty="0" err="1" smtClean="0"/>
              <a:t>OpenShift</a:t>
            </a:r>
            <a:r>
              <a:rPr lang="en-IN" dirty="0" smtClean="0"/>
              <a:t> yourself,</a:t>
            </a:r>
          </a:p>
          <a:p>
            <a:pPr lvl="1"/>
            <a:r>
              <a:rPr lang="en-IN" dirty="0" smtClean="0"/>
              <a:t>On Premise</a:t>
            </a:r>
          </a:p>
          <a:p>
            <a:pPr lvl="1"/>
            <a:r>
              <a:rPr lang="en-IN" dirty="0" smtClean="0"/>
              <a:t>Personal VM’s</a:t>
            </a:r>
          </a:p>
          <a:p>
            <a:endParaRPr lang="en-IN" dirty="0" smtClean="0"/>
          </a:p>
          <a:p>
            <a:r>
              <a:rPr lang="en-IN" dirty="0" smtClean="0"/>
              <a:t>a set of </a:t>
            </a:r>
            <a:r>
              <a:rPr lang="en-IN" b="1" dirty="0" err="1" smtClean="0"/>
              <a:t>Ansible</a:t>
            </a:r>
            <a:r>
              <a:rPr lang="en-IN" b="1" dirty="0" smtClean="0"/>
              <a:t> playbooks</a:t>
            </a:r>
          </a:p>
          <a:p>
            <a:r>
              <a:rPr lang="en-IN" dirty="0" err="1" smtClean="0"/>
              <a:t>OpenShift</a:t>
            </a:r>
            <a:r>
              <a:rPr lang="en-IN" dirty="0" smtClean="0"/>
              <a:t> Origin is a community-supported distribution of </a:t>
            </a:r>
            <a:r>
              <a:rPr lang="en-IN" dirty="0" err="1" smtClean="0"/>
              <a:t>OpenShift</a:t>
            </a:r>
            <a:endParaRPr lang="en-IN" dirty="0" smtClean="0"/>
          </a:p>
          <a:p>
            <a:pPr lvl="1">
              <a:buNone/>
            </a:pPr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142852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OCP </a:t>
            </a:r>
            <a:br>
              <a:rPr lang="en-IN" b="1" dirty="0" smtClean="0"/>
            </a:br>
            <a:r>
              <a:rPr lang="en-IN" b="1" dirty="0" smtClean="0"/>
              <a:t>(</a:t>
            </a:r>
            <a:r>
              <a:rPr lang="en-IN" b="1" dirty="0" err="1" smtClean="0"/>
              <a:t>Openshift</a:t>
            </a:r>
            <a:r>
              <a:rPr lang="en-IN" b="1" dirty="0" smtClean="0"/>
              <a:t> Container Platform)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If you would prefer to run your own </a:t>
            </a:r>
            <a:r>
              <a:rPr lang="en-IN" dirty="0" err="1" smtClean="0"/>
              <a:t>OpenShift</a:t>
            </a:r>
            <a:r>
              <a:rPr lang="en-IN" dirty="0" smtClean="0"/>
              <a:t> cluster</a:t>
            </a:r>
          </a:p>
          <a:p>
            <a:pPr lvl="1"/>
            <a:r>
              <a:rPr lang="en-IN" dirty="0" smtClean="0"/>
              <a:t> but have access to professional support services,</a:t>
            </a:r>
          </a:p>
          <a:p>
            <a:pPr lvl="1"/>
            <a:r>
              <a:rPr lang="en-IN" dirty="0" smtClean="0"/>
              <a:t>you can obtain a subscription for </a:t>
            </a:r>
            <a:r>
              <a:rPr lang="en-IN" dirty="0" err="1" smtClean="0"/>
              <a:t>OpenShift</a:t>
            </a:r>
            <a:r>
              <a:rPr lang="en-IN" dirty="0" smtClean="0"/>
              <a:t> Container Platform from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0"/>
            <a:ext cx="2500298" cy="12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&amp; Local Installations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Openshift</a:t>
            </a:r>
            <a:r>
              <a:rPr lang="en-IN" dirty="0" smtClean="0"/>
              <a:t> Online</a:t>
            </a:r>
          </a:p>
          <a:p>
            <a:r>
              <a:rPr lang="en-IN" dirty="0" err="1" smtClean="0"/>
              <a:t>Minishift</a:t>
            </a:r>
            <a:endParaRPr lang="en-IN" dirty="0" smtClean="0"/>
          </a:p>
          <a:p>
            <a:r>
              <a:rPr lang="en-IN" dirty="0" smtClean="0"/>
              <a:t>Code ready Containers</a:t>
            </a:r>
          </a:p>
          <a:p>
            <a:r>
              <a:rPr lang="en-IN" dirty="0" err="1" smtClean="0"/>
              <a:t>Openshift</a:t>
            </a:r>
            <a:r>
              <a:rPr lang="en-IN" dirty="0" smtClean="0"/>
              <a:t> Play Ground</a:t>
            </a:r>
          </a:p>
          <a:p>
            <a:r>
              <a:rPr lang="en-IN" dirty="0" err="1" smtClean="0"/>
              <a:t>Katakoda</a:t>
            </a:r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1"/>
            <a:ext cx="2500298" cy="12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472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err="1" smtClean="0"/>
              <a:t>Kubernetes</a:t>
            </a:r>
            <a:r>
              <a:rPr lang="en-IN" dirty="0" smtClean="0"/>
              <a:t> Vs </a:t>
            </a:r>
            <a:r>
              <a:rPr lang="en-IN" dirty="0" err="1" smtClean="0"/>
              <a:t>Openshift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4143380"/>
            <a:ext cx="3662370" cy="195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42852"/>
            <a:ext cx="8229600" cy="1143000"/>
          </a:xfrm>
        </p:spPr>
        <p:txBody>
          <a:bodyPr/>
          <a:lstStyle/>
          <a:p>
            <a:pPr algn="ctr"/>
            <a:r>
              <a:rPr lang="en-IN" dirty="0" err="1" smtClean="0"/>
              <a:t>Openshift</a:t>
            </a:r>
            <a:r>
              <a:rPr lang="en-IN" dirty="0" smtClean="0"/>
              <a:t> </a:t>
            </a:r>
            <a:r>
              <a:rPr lang="en-IN" dirty="0" err="1" smtClean="0"/>
              <a:t>vs</a:t>
            </a:r>
            <a:r>
              <a:rPr lang="en-IN" dirty="0" smtClean="0"/>
              <a:t> </a:t>
            </a:r>
            <a:r>
              <a:rPr lang="en-IN" dirty="0" err="1" smtClean="0"/>
              <a:t>Kubernetes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000" dirty="0" err="1" smtClean="0"/>
              <a:t>OpenShift</a:t>
            </a:r>
            <a:r>
              <a:rPr lang="en-IN" sz="2000" dirty="0" smtClean="0"/>
              <a:t> is a </a:t>
            </a:r>
            <a:r>
              <a:rPr lang="en-IN" sz="2000" b="1" dirty="0" smtClean="0"/>
              <a:t>product</a:t>
            </a:r>
            <a:r>
              <a:rPr lang="en-IN" sz="2000" dirty="0" smtClean="0"/>
              <a:t> that comes in many variants</a:t>
            </a:r>
          </a:p>
          <a:p>
            <a:pPr lvl="1"/>
            <a:r>
              <a:rPr lang="en-IN" sz="1800" dirty="0" smtClean="0"/>
              <a:t>OKD</a:t>
            </a:r>
          </a:p>
          <a:p>
            <a:pPr lvl="1"/>
            <a:r>
              <a:rPr lang="en-IN" sz="1800" dirty="0" smtClean="0"/>
              <a:t>OCP</a:t>
            </a:r>
          </a:p>
          <a:p>
            <a:r>
              <a:rPr lang="en-IN" sz="2000" dirty="0" smtClean="0"/>
              <a:t> includes components of the </a:t>
            </a:r>
            <a:r>
              <a:rPr lang="en-IN" sz="2000" dirty="0" err="1" smtClean="0"/>
              <a:t>Kubernetes</a:t>
            </a:r>
            <a:r>
              <a:rPr lang="en-IN" sz="2000" dirty="0" smtClean="0"/>
              <a:t> container management project,</a:t>
            </a:r>
          </a:p>
          <a:p>
            <a:endParaRPr lang="en-IN" sz="2000" dirty="0" smtClean="0"/>
          </a:p>
          <a:p>
            <a:r>
              <a:rPr lang="en-IN" sz="2000" dirty="0" smtClean="0"/>
              <a:t> but adds productivity and security features that are important to large-scale companies.</a:t>
            </a:r>
          </a:p>
          <a:p>
            <a:pPr lvl="1">
              <a:buNone/>
            </a:pPr>
            <a:endParaRPr lang="en-IN" sz="1800" dirty="0" smtClean="0"/>
          </a:p>
          <a:p>
            <a:pPr lvl="1"/>
            <a:endParaRPr lang="en-IN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 </a:t>
            </a:r>
            <a:r>
              <a:rPr lang="en-IN" sz="2000" dirty="0" smtClean="0"/>
              <a:t>Open source project</a:t>
            </a:r>
            <a:endParaRPr lang="en-IN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3834" y="1000108"/>
            <a:ext cx="894425" cy="87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1142984"/>
            <a:ext cx="1040266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42852"/>
            <a:ext cx="8229600" cy="1143000"/>
          </a:xfrm>
        </p:spPr>
        <p:txBody>
          <a:bodyPr/>
          <a:lstStyle/>
          <a:p>
            <a:pPr algn="ctr"/>
            <a:r>
              <a:rPr lang="en-IN" dirty="0" err="1" smtClean="0"/>
              <a:t>Openshift</a:t>
            </a:r>
            <a:r>
              <a:rPr lang="en-IN" dirty="0" smtClean="0"/>
              <a:t> </a:t>
            </a:r>
            <a:r>
              <a:rPr lang="en-IN" dirty="0" err="1" smtClean="0"/>
              <a:t>vs</a:t>
            </a:r>
            <a:r>
              <a:rPr lang="en-IN" dirty="0" smtClean="0"/>
              <a:t> </a:t>
            </a:r>
            <a:r>
              <a:rPr lang="en-IN" dirty="0" err="1" smtClean="0"/>
              <a:t>Kubernetes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Limited Installation</a:t>
            </a:r>
          </a:p>
          <a:p>
            <a:pPr lvl="1"/>
            <a:r>
              <a:rPr lang="en-IN" sz="1600" dirty="0" smtClean="0"/>
              <a:t>RHEL/Core OS /</a:t>
            </a:r>
            <a:r>
              <a:rPr lang="en-IN" sz="1600" dirty="0" err="1" smtClean="0"/>
              <a:t>CentOS</a:t>
            </a:r>
            <a:endParaRPr lang="en-IN" sz="1600" dirty="0" smtClean="0"/>
          </a:p>
          <a:p>
            <a:pPr lvl="1"/>
            <a:r>
              <a:rPr lang="en-IN" sz="1600" dirty="0" smtClean="0"/>
              <a:t>Cannot Install On Linux Distribution</a:t>
            </a:r>
          </a:p>
          <a:p>
            <a:endParaRPr lang="en-IN" sz="2000" dirty="0" smtClean="0"/>
          </a:p>
          <a:p>
            <a:r>
              <a:rPr lang="en-IN" sz="2000" dirty="0" smtClean="0"/>
              <a:t>More strict &amp; Secure policies</a:t>
            </a:r>
          </a:p>
          <a:p>
            <a:pPr lvl="1"/>
            <a:r>
              <a:rPr lang="en-IN" sz="1800" dirty="0" smtClean="0"/>
              <a:t>Container Images on Docker hub will not run</a:t>
            </a:r>
          </a:p>
          <a:p>
            <a:pPr lvl="1"/>
            <a:r>
              <a:rPr lang="en-IN" sz="1800" dirty="0" smtClean="0"/>
              <a:t>As it forbids to run them as root </a:t>
            </a:r>
          </a:p>
          <a:p>
            <a:pPr lvl="2">
              <a:buNone/>
            </a:pPr>
            <a:endParaRPr lang="en-IN" sz="1200" dirty="0" smtClean="0"/>
          </a:p>
          <a:p>
            <a:pPr lvl="1"/>
            <a:endParaRPr lang="en-IN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 </a:t>
            </a:r>
            <a:r>
              <a:rPr lang="en-IN" sz="2000" dirty="0" smtClean="0"/>
              <a:t>Can be installed any where including in Linux like </a:t>
            </a:r>
            <a:r>
              <a:rPr lang="en-IN" sz="2000" dirty="0" err="1" smtClean="0"/>
              <a:t>Debian</a:t>
            </a:r>
            <a:r>
              <a:rPr lang="en-IN" sz="2000" dirty="0" smtClean="0"/>
              <a:t> </a:t>
            </a:r>
            <a:r>
              <a:rPr lang="en-IN" sz="2000" dirty="0" err="1" smtClean="0"/>
              <a:t>Ubuntu</a:t>
            </a:r>
            <a:r>
              <a:rPr lang="en-IN" sz="2000" dirty="0" smtClean="0"/>
              <a:t> etc</a:t>
            </a:r>
          </a:p>
          <a:p>
            <a:endParaRPr lang="en-IN" sz="2000" dirty="0" smtClean="0"/>
          </a:p>
          <a:p>
            <a:r>
              <a:rPr lang="en-IN" sz="2000" dirty="0" smtClean="0"/>
              <a:t>Its focus is quickly deploy , simple apps </a:t>
            </a:r>
            <a:endParaRPr lang="en-IN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3834" y="1000108"/>
            <a:ext cx="894425" cy="87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1142984"/>
            <a:ext cx="1040266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 me Ask Question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How Familiar are you ?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Absolute Beginner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Professional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1928802"/>
            <a:ext cx="317182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42852"/>
            <a:ext cx="8229600" cy="1143000"/>
          </a:xfrm>
        </p:spPr>
        <p:txBody>
          <a:bodyPr/>
          <a:lstStyle/>
          <a:p>
            <a:pPr algn="ctr"/>
            <a:r>
              <a:rPr lang="en-IN" dirty="0" err="1" smtClean="0"/>
              <a:t>Openshift</a:t>
            </a:r>
            <a:r>
              <a:rPr lang="en-IN" dirty="0" smtClean="0"/>
              <a:t> </a:t>
            </a:r>
            <a:r>
              <a:rPr lang="en-IN" dirty="0" err="1" smtClean="0"/>
              <a:t>vs</a:t>
            </a:r>
            <a:r>
              <a:rPr lang="en-IN" dirty="0" smtClean="0"/>
              <a:t> </a:t>
            </a:r>
            <a:r>
              <a:rPr lang="en-IN" dirty="0" err="1" smtClean="0"/>
              <a:t>Kubernetes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Handling Images</a:t>
            </a:r>
          </a:p>
          <a:p>
            <a:pPr lvl="1"/>
            <a:r>
              <a:rPr lang="en-IN" sz="1800" dirty="0" smtClean="0"/>
              <a:t>Better Management in </a:t>
            </a:r>
            <a:r>
              <a:rPr lang="en-IN" sz="1800" dirty="0" err="1" smtClean="0"/>
              <a:t>ImageStreams</a:t>
            </a:r>
            <a:endParaRPr lang="en-IN" sz="1800" dirty="0" smtClean="0"/>
          </a:p>
          <a:p>
            <a:endParaRPr lang="en-IN" sz="2000" dirty="0" smtClean="0"/>
          </a:p>
          <a:p>
            <a:r>
              <a:rPr lang="en-IN" sz="2000" dirty="0" smtClean="0"/>
              <a:t>Integrated CI/CD pipelines . </a:t>
            </a:r>
          </a:p>
          <a:p>
            <a:r>
              <a:rPr lang="en-IN" sz="2000" dirty="0" smtClean="0"/>
              <a:t>It is bit easier for beginners</a:t>
            </a:r>
          </a:p>
          <a:p>
            <a:r>
              <a:rPr lang="en-IN" sz="2000" dirty="0" smtClean="0"/>
              <a:t>A bit different approach to deployments</a:t>
            </a:r>
          </a:p>
          <a:p>
            <a:r>
              <a:rPr lang="en-IN" sz="2000" dirty="0" smtClean="0"/>
              <a:t>Security Scanning</a:t>
            </a:r>
          </a:p>
          <a:p>
            <a:r>
              <a:rPr lang="en-IN" sz="2000" dirty="0" smtClean="0"/>
              <a:t>In Built Monitoring / Better support</a:t>
            </a:r>
          </a:p>
          <a:p>
            <a:r>
              <a:rPr lang="en-IN" sz="2000" dirty="0" smtClean="0"/>
              <a:t>Management</a:t>
            </a:r>
          </a:p>
          <a:p>
            <a:pPr lvl="1"/>
            <a:endParaRPr lang="en-IN" sz="1800" dirty="0" smtClean="0"/>
          </a:p>
          <a:p>
            <a:pPr lvl="2">
              <a:buNone/>
            </a:pPr>
            <a:endParaRPr lang="en-IN" sz="1200" dirty="0" smtClean="0"/>
          </a:p>
          <a:p>
            <a:pPr lvl="1"/>
            <a:endParaRPr lang="en-IN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 </a:t>
            </a:r>
            <a:r>
              <a:rPr lang="en-IN" sz="2000" dirty="0" smtClean="0"/>
              <a:t>Conventional Management</a:t>
            </a:r>
            <a:endParaRPr lang="en-IN" sz="2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3834" y="1000108"/>
            <a:ext cx="894425" cy="87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1142984"/>
            <a:ext cx="1040266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2928934"/>
            <a:ext cx="9048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               ?</a:t>
            </a:r>
            <a:endParaRPr lang="en-IN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500042"/>
            <a:ext cx="164307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" y="2500306"/>
            <a:ext cx="91440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b="1" dirty="0" smtClean="0"/>
              <a:t>take care of routine tasks to ensure the desired state of the cluster matches the observed state and they communicate with </a:t>
            </a:r>
            <a:r>
              <a:rPr lang="en-IN" b="1" dirty="0" err="1" smtClean="0"/>
              <a:t>apiServer</a:t>
            </a:r>
            <a:r>
              <a:rPr lang="en-IN" b="1" dirty="0" smtClean="0"/>
              <a:t> &amp; </a:t>
            </a:r>
            <a:r>
              <a:rPr lang="en-IN" b="1" dirty="0" err="1" smtClean="0"/>
              <a:t>etcd</a:t>
            </a:r>
            <a:r>
              <a:rPr lang="en-IN" b="1" dirty="0" smtClean="0"/>
              <a:t> database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57158" y="5214950"/>
            <a:ext cx="7572428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 </a:t>
            </a:r>
            <a:r>
              <a:rPr lang="en-IN" b="1" dirty="0" smtClean="0"/>
              <a:t>each controller is responsible for a particular resource in the </a:t>
            </a:r>
            <a:r>
              <a:rPr lang="en-IN" b="1" dirty="0" err="1" smtClean="0"/>
              <a:t>Kubernetes</a:t>
            </a:r>
            <a:r>
              <a:rPr lang="en-IN" b="1" dirty="0" smtClean="0"/>
              <a:t> world</a:t>
            </a:r>
          </a:p>
          <a:p>
            <a:r>
              <a:rPr lang="en-IN" b="1" dirty="0" smtClean="0"/>
              <a:t>Some Examples include </a:t>
            </a:r>
            <a:r>
              <a:rPr lang="en-IN" b="1" dirty="0" err="1" smtClean="0"/>
              <a:t>ReplicaSet</a:t>
            </a:r>
            <a:r>
              <a:rPr lang="en-IN" b="1" dirty="0" smtClean="0"/>
              <a:t>/Deployment/Build Controller etc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42910" y="3929066"/>
            <a:ext cx="408137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Nodes /Pods  / Services / Token/Builds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3571876"/>
            <a:ext cx="25050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8596" y="1357298"/>
            <a:ext cx="8429684" cy="185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4357694"/>
            <a:ext cx="4214810" cy="2143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4357686" y="4429132"/>
            <a:ext cx="4786314" cy="2071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1441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21507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2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9" y="2071678"/>
            <a:ext cx="164307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1785926"/>
            <a:ext cx="1571636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86380" y="1856933"/>
            <a:ext cx="1357322" cy="1124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58082" y="1928802"/>
            <a:ext cx="1020753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64664" y="435769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00760" y="4429132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Straight Arrow Connector 17"/>
          <p:cNvCxnSpPr>
            <a:endCxn id="4" idx="0"/>
          </p:cNvCxnSpPr>
          <p:nvPr/>
        </p:nvCxnSpPr>
        <p:spPr>
          <a:xfrm rot="10800000" flipV="1">
            <a:off x="2107406" y="3214686"/>
            <a:ext cx="1535901" cy="1143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" idx="0"/>
          </p:cNvCxnSpPr>
          <p:nvPr/>
        </p:nvCxnSpPr>
        <p:spPr>
          <a:xfrm>
            <a:off x="3929058" y="3214686"/>
            <a:ext cx="2403800" cy="1214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14282" y="5072074"/>
            <a:ext cx="3714776" cy="142876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4500562" y="5143512"/>
            <a:ext cx="4429156" cy="128588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500034" y="3500438"/>
            <a:ext cx="8143932" cy="2857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Service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500034" y="5429264"/>
            <a:ext cx="3214710" cy="9286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4714876" y="5429264"/>
            <a:ext cx="4000528" cy="85725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14348" y="5643578"/>
            <a:ext cx="1357322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2214546" y="5643578"/>
            <a:ext cx="1357322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4857752" y="5572140"/>
            <a:ext cx="150019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7000892" y="5572140"/>
            <a:ext cx="150019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4280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5786" y="5715016"/>
            <a:ext cx="1185414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5984" y="5786454"/>
            <a:ext cx="1185414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00628" y="5643578"/>
            <a:ext cx="1185414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43768" y="5715016"/>
            <a:ext cx="1185414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</a:t>
            </a:r>
            <a:r>
              <a:rPr lang="en-IN" dirty="0" err="1" smtClean="0"/>
              <a:t>etcd</a:t>
            </a:r>
            <a:r>
              <a:rPr lang="en-IN" dirty="0" smtClean="0"/>
              <a:t> &amp; </a:t>
            </a:r>
            <a:r>
              <a:rPr lang="en-IN" dirty="0" err="1" smtClean="0"/>
              <a:t>apiServer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857628"/>
            <a:ext cx="164307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43702" y="5143512"/>
            <a:ext cx="1571636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4282" y="1285860"/>
            <a:ext cx="8715436" cy="1071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9144000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572132" y="2928934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 Node 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34" y="3357562"/>
            <a:ext cx="85725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1428736"/>
            <a:ext cx="164307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4744" y="1285860"/>
            <a:ext cx="1357322" cy="105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>
            <a:stCxn id="21" idx="2"/>
          </p:cNvCxnSpPr>
          <p:nvPr/>
        </p:nvCxnSpPr>
        <p:spPr>
          <a:xfrm rot="16200000" flipH="1">
            <a:off x="3937605" y="2794604"/>
            <a:ext cx="947319" cy="35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7158" y="4857760"/>
            <a:ext cx="3214710" cy="15001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5357818" y="4786322"/>
            <a:ext cx="3214710" cy="150019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/>
        </p:nvSpPr>
        <p:spPr>
          <a:xfrm>
            <a:off x="357158" y="4429132"/>
            <a:ext cx="1546193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Deployment 1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6786578" y="4357694"/>
            <a:ext cx="1586268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Deployment 2</a:t>
            </a:r>
            <a:endParaRPr lang="en-IN" dirty="0"/>
          </a:p>
        </p:txBody>
      </p:sp>
      <p:sp>
        <p:nvSpPr>
          <p:cNvPr id="28" name="Rounded Rectangle 27"/>
          <p:cNvSpPr/>
          <p:nvPr/>
        </p:nvSpPr>
        <p:spPr>
          <a:xfrm>
            <a:off x="500034" y="5643578"/>
            <a:ext cx="642942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ounded Rectangle 28"/>
          <p:cNvSpPr/>
          <p:nvPr/>
        </p:nvSpPr>
        <p:spPr>
          <a:xfrm>
            <a:off x="2786050" y="5643578"/>
            <a:ext cx="642942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ounded Rectangle 29"/>
          <p:cNvSpPr/>
          <p:nvPr/>
        </p:nvSpPr>
        <p:spPr>
          <a:xfrm>
            <a:off x="5572132" y="5500702"/>
            <a:ext cx="785818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/>
          <p:cNvSpPr/>
          <p:nvPr/>
        </p:nvSpPr>
        <p:spPr>
          <a:xfrm>
            <a:off x="7715272" y="5429264"/>
            <a:ext cx="642942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472" y="5786454"/>
            <a:ext cx="50006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7488" y="5857892"/>
            <a:ext cx="500066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8" y="5786454"/>
            <a:ext cx="571504" cy="28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86710" y="5715016"/>
            <a:ext cx="571504" cy="28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Straight Arrow Connector 36"/>
          <p:cNvCxnSpPr/>
          <p:nvPr/>
        </p:nvCxnSpPr>
        <p:spPr>
          <a:xfrm rot="10800000" flipV="1">
            <a:off x="2643174" y="4071942"/>
            <a:ext cx="1428760" cy="714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929190" y="4071942"/>
            <a:ext cx="1571636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" idx="0"/>
            <a:endCxn id="3" idx="2"/>
          </p:cNvCxnSpPr>
          <p:nvPr/>
        </p:nvCxnSpPr>
        <p:spPr>
          <a:xfrm rot="5400000" flipH="1" flipV="1">
            <a:off x="4107653" y="2821777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0" idx="3"/>
          </p:cNvCxnSpPr>
          <p:nvPr/>
        </p:nvCxnSpPr>
        <p:spPr>
          <a:xfrm flipV="1">
            <a:off x="2071670" y="1785926"/>
            <a:ext cx="1571636" cy="23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0800000">
            <a:off x="2143108" y="2000240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143240" y="4214818"/>
            <a:ext cx="1071570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0800000">
            <a:off x="4857752" y="4214818"/>
            <a:ext cx="1000132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/>
          <a:lstStyle/>
          <a:p>
            <a:pPr algn="ctr"/>
            <a:r>
              <a:rPr lang="en-IN" dirty="0" smtClean="0"/>
              <a:t>Why </a:t>
            </a:r>
            <a:r>
              <a:rPr lang="en-IN" dirty="0" err="1" smtClean="0"/>
              <a:t>oc</a:t>
            </a:r>
            <a:r>
              <a:rPr lang="en-IN" dirty="0" smtClean="0"/>
              <a:t> client ?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use of </a:t>
            </a:r>
            <a:r>
              <a:rPr lang="en-IN" dirty="0" err="1" smtClean="0"/>
              <a:t>oc</a:t>
            </a:r>
            <a:r>
              <a:rPr lang="en-IN" dirty="0" smtClean="0"/>
              <a:t> client ?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 Programmatically  access  our cluster </a:t>
            </a:r>
          </a:p>
          <a:p>
            <a:endParaRPr lang="en-IN" dirty="0" smtClean="0"/>
          </a:p>
          <a:p>
            <a:r>
              <a:rPr lang="en-IN" dirty="0" smtClean="0"/>
              <a:t>Useful for Automation Purpose</a:t>
            </a:r>
            <a:endParaRPr lang="en-IN" b="1" dirty="0" smtClean="0"/>
          </a:p>
          <a:p>
            <a:endParaRPr lang="en-IN" b="1" dirty="0" smtClean="0"/>
          </a:p>
          <a:p>
            <a:r>
              <a:rPr lang="en-IN" dirty="0" smtClean="0"/>
              <a:t>Are restricted by bandwidth resources and can not use the web console.</a:t>
            </a:r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1"/>
            <a:ext cx="2500298" cy="12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/>
          <a:lstStyle/>
          <a:p>
            <a:pPr algn="ctr"/>
            <a:r>
              <a:rPr lang="en-IN" dirty="0" smtClean="0"/>
              <a:t>Lets Install it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3714752"/>
            <a:ext cx="250507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480"/>
            <a:ext cx="3674267" cy="385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571604" y="5786454"/>
            <a:ext cx="34964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Beginners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2643182"/>
            <a:ext cx="4811918" cy="320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500826" y="1500174"/>
            <a:ext cx="2330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Expert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</a:t>
            </a:r>
            <a:r>
              <a:rPr lang="en-IN" dirty="0" err="1" smtClean="0"/>
              <a:t>oc</a:t>
            </a:r>
            <a:r>
              <a:rPr lang="en-IN" dirty="0" smtClean="0"/>
              <a:t> commands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 </a:t>
            </a:r>
            <a:r>
              <a:rPr lang="en-IN" dirty="0" err="1" smtClean="0"/>
              <a:t>oc</a:t>
            </a:r>
            <a:r>
              <a:rPr lang="en-IN" dirty="0" smtClean="0"/>
              <a:t> login -u $USERNAME {</a:t>
            </a:r>
            <a:r>
              <a:rPr lang="en-IN" dirty="0" err="1" smtClean="0"/>
              <a:t>apiUrl</a:t>
            </a:r>
            <a:r>
              <a:rPr lang="en-IN" dirty="0" smtClean="0"/>
              <a:t>} 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 lvl="1"/>
            <a:r>
              <a:rPr lang="en-IN" dirty="0" err="1" smtClean="0"/>
              <a:t>oc</a:t>
            </a:r>
            <a:r>
              <a:rPr lang="en-IN" dirty="0" smtClean="0"/>
              <a:t> </a:t>
            </a:r>
            <a:r>
              <a:rPr lang="en-IN" dirty="0" err="1" smtClean="0"/>
              <a:t>whoami</a:t>
            </a:r>
            <a:endParaRPr lang="en-IN" dirty="0" smtClean="0"/>
          </a:p>
          <a:p>
            <a:pPr lvl="1"/>
            <a:r>
              <a:rPr lang="en-IN" dirty="0" err="1" smtClean="0"/>
              <a:t>oc</a:t>
            </a:r>
            <a:r>
              <a:rPr lang="en-IN" dirty="0" smtClean="0"/>
              <a:t> </a:t>
            </a:r>
            <a:r>
              <a:rPr lang="en-IN" dirty="0" err="1" smtClean="0"/>
              <a:t>whoami</a:t>
            </a:r>
            <a:r>
              <a:rPr lang="en-IN" dirty="0" smtClean="0"/>
              <a:t> — show-server</a:t>
            </a:r>
          </a:p>
          <a:p>
            <a:pPr lvl="1"/>
            <a:r>
              <a:rPr lang="en-IN" dirty="0" err="1" smtClean="0"/>
              <a:t>oc</a:t>
            </a:r>
            <a:r>
              <a:rPr lang="en-IN" dirty="0" smtClean="0"/>
              <a:t> </a:t>
            </a:r>
            <a:r>
              <a:rPr lang="en-IN" dirty="0" err="1" smtClean="0"/>
              <a:t>whoami</a:t>
            </a:r>
            <a:r>
              <a:rPr lang="en-IN" dirty="0" smtClean="0"/>
              <a:t> — show-console</a:t>
            </a:r>
          </a:p>
          <a:p>
            <a:pPr lvl="1"/>
            <a:r>
              <a:rPr lang="en-IN" dirty="0" err="1" smtClean="0"/>
              <a:t>oc</a:t>
            </a:r>
            <a:r>
              <a:rPr lang="en-IN" dirty="0" smtClean="0"/>
              <a:t> </a:t>
            </a:r>
            <a:r>
              <a:rPr lang="en-IN" dirty="0" err="1" smtClean="0"/>
              <a:t>whoami</a:t>
            </a:r>
            <a:r>
              <a:rPr lang="en-IN" dirty="0" smtClean="0"/>
              <a:t> — show-token</a:t>
            </a:r>
          </a:p>
          <a:p>
            <a:endParaRPr lang="en-IN" dirty="0" smtClean="0"/>
          </a:p>
          <a:p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702" y="1"/>
            <a:ext cx="2500298" cy="12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0" name="Picture 2" descr="https://cdn-images-1.medium.com/max/800/1*EP-EJAs2KUuys1Ob6ZGGR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643182"/>
            <a:ext cx="7620000" cy="155257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/>
          <a:lstStyle/>
          <a:p>
            <a:pPr algn="ctr"/>
            <a:r>
              <a:rPr lang="en-IN" dirty="0" smtClean="0"/>
              <a:t>Creating Resources via </a:t>
            </a:r>
            <a:r>
              <a:rPr lang="en-IN" dirty="0" err="1" smtClean="0"/>
              <a:t>oc</a:t>
            </a:r>
            <a:r>
              <a:rPr lang="en-IN" dirty="0" smtClean="0"/>
              <a:t> client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a </a:t>
            </a:r>
            <a:r>
              <a:rPr lang="en-IN" dirty="0" err="1" smtClean="0"/>
              <a:t>Openshift</a:t>
            </a:r>
            <a:r>
              <a:rPr lang="en-IN" dirty="0" smtClean="0"/>
              <a:t> resource ?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57158" y="2214554"/>
            <a:ext cx="85011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A </a:t>
            </a:r>
            <a:r>
              <a:rPr lang="en-IN" b="1" dirty="0" smtClean="0"/>
              <a:t>resource</a:t>
            </a:r>
            <a:r>
              <a:rPr lang="en-IN" dirty="0" smtClean="0"/>
              <a:t> is an endpoint in the </a:t>
            </a:r>
            <a:r>
              <a:rPr lang="en-IN" b="1" dirty="0" err="1" smtClean="0"/>
              <a:t>Openshift</a:t>
            </a:r>
            <a:r>
              <a:rPr lang="en-IN" dirty="0" smtClean="0"/>
              <a:t> API that stores a collection of API objects of a certain kind; for example, the built-in pods </a:t>
            </a:r>
            <a:r>
              <a:rPr lang="en-IN" b="1" dirty="0" smtClean="0"/>
              <a:t>resource</a:t>
            </a:r>
            <a:r>
              <a:rPr lang="en-IN" dirty="0" smtClean="0"/>
              <a:t> contains a collection of Pod objects.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4071942"/>
            <a:ext cx="136207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796883" y="3786190"/>
            <a:ext cx="2347117" cy="203132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Pods</a:t>
            </a:r>
          </a:p>
          <a:p>
            <a:r>
              <a:rPr lang="en-IN" dirty="0" err="1" smtClean="0"/>
              <a:t>ReplicaSets</a:t>
            </a:r>
            <a:endParaRPr lang="en-IN" dirty="0" smtClean="0"/>
          </a:p>
          <a:p>
            <a:r>
              <a:rPr lang="en-IN" dirty="0" err="1" smtClean="0"/>
              <a:t>ReplicationController</a:t>
            </a:r>
            <a:endParaRPr lang="en-IN" dirty="0" smtClean="0"/>
          </a:p>
          <a:p>
            <a:r>
              <a:rPr lang="en-IN" dirty="0" smtClean="0"/>
              <a:t>Services</a:t>
            </a:r>
          </a:p>
          <a:p>
            <a:r>
              <a:rPr lang="en-IN" dirty="0" smtClean="0"/>
              <a:t>Routes</a:t>
            </a:r>
          </a:p>
          <a:p>
            <a:r>
              <a:rPr lang="en-IN" dirty="0" smtClean="0"/>
              <a:t>Ingress</a:t>
            </a:r>
          </a:p>
          <a:p>
            <a:r>
              <a:rPr lang="en-IN" dirty="0" smtClean="0"/>
              <a:t>Deployment </a:t>
            </a:r>
            <a:endParaRPr lang="en-IN" dirty="0"/>
          </a:p>
        </p:txBody>
      </p:sp>
      <p:sp>
        <p:nvSpPr>
          <p:cNvPr id="6" name="Round Same Side Corner Rectangle 5"/>
          <p:cNvSpPr/>
          <p:nvPr/>
        </p:nvSpPr>
        <p:spPr>
          <a:xfrm>
            <a:off x="3071802" y="4500570"/>
            <a:ext cx="1714512" cy="928694"/>
          </a:xfrm>
          <a:prstGeom prst="round2Same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RestApi</a:t>
            </a:r>
            <a:r>
              <a:rPr lang="en-IN" dirty="0" smtClean="0"/>
              <a:t> (exposes </a:t>
            </a:r>
            <a:r>
              <a:rPr lang="en-IN" dirty="0" err="1" smtClean="0"/>
              <a:t>EndPoints</a:t>
            </a:r>
            <a:r>
              <a:rPr lang="en-IN" dirty="0" smtClean="0"/>
              <a:t>)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4214818"/>
            <a:ext cx="12477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488664"/>
            <a:ext cx="957260" cy="79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urved Up Arrow 8"/>
          <p:cNvSpPr/>
          <p:nvPr/>
        </p:nvSpPr>
        <p:spPr>
          <a:xfrm>
            <a:off x="785786" y="5572140"/>
            <a:ext cx="3071834" cy="92869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910" y="3857628"/>
            <a:ext cx="1331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Oc</a:t>
            </a:r>
            <a:r>
              <a:rPr lang="en-IN" dirty="0" smtClean="0"/>
              <a:t> create -f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allAtOnce" animBg="1"/>
      <p:bldP spid="6" grpId="0" animBg="1"/>
      <p:bldP spid="9" grpId="0" animBg="1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071546"/>
            <a:ext cx="8429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YAML is a human-readable data serialization standard that can be used in conjunction with all programming languages and is often used to write configuration files</a:t>
            </a:r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28596" y="2428868"/>
            <a:ext cx="7858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It’s a strict superset of JSON </a:t>
            </a:r>
          </a:p>
          <a:p>
            <a:r>
              <a:rPr lang="en-IN" dirty="0" smtClean="0"/>
              <a:t>YAML can </a:t>
            </a:r>
          </a:p>
          <a:p>
            <a:r>
              <a:rPr lang="en-IN" dirty="0" smtClean="0">
                <a:sym typeface="Wingdings" pitchFamily="2" charset="2"/>
              </a:rPr>
              <a:t></a:t>
            </a:r>
            <a:r>
              <a:rPr lang="en-IN" dirty="0" smtClean="0"/>
              <a:t>self-reference, </a:t>
            </a:r>
          </a:p>
          <a:p>
            <a:r>
              <a:rPr lang="en-IN" dirty="0" smtClean="0">
                <a:sym typeface="Wingdings" pitchFamily="2" charset="2"/>
              </a:rPr>
              <a:t></a:t>
            </a:r>
            <a:r>
              <a:rPr lang="en-IN" dirty="0" smtClean="0"/>
              <a:t>support complex </a:t>
            </a:r>
            <a:r>
              <a:rPr lang="en-IN" dirty="0" err="1" smtClean="0"/>
              <a:t>datatypes</a:t>
            </a:r>
            <a:r>
              <a:rPr lang="en-IN" dirty="0" smtClean="0"/>
              <a:t>, embed block literals, </a:t>
            </a:r>
          </a:p>
          <a:p>
            <a:r>
              <a:rPr lang="en-IN" dirty="0" smtClean="0">
                <a:sym typeface="Wingdings" pitchFamily="2" charset="2"/>
              </a:rPr>
              <a:t></a:t>
            </a:r>
            <a:r>
              <a:rPr lang="en-IN" dirty="0" smtClean="0"/>
              <a:t>support comments</a:t>
            </a:r>
          </a:p>
          <a:p>
            <a:r>
              <a:rPr lang="en-IN" dirty="0" smtClean="0">
                <a:sym typeface="Wingdings" pitchFamily="2" charset="2"/>
              </a:rPr>
              <a:t> </a:t>
            </a:r>
            <a:r>
              <a:rPr lang="en-IN" dirty="0" smtClean="0"/>
              <a:t>YAML tends to be more readable than JSON as well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857496"/>
            <a:ext cx="12477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500430" y="1785926"/>
            <a:ext cx="1246560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IN" dirty="0" err="1" smtClean="0"/>
              <a:t>apiVersion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786182" y="2786058"/>
            <a:ext cx="639919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kind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643306" y="3786190"/>
            <a:ext cx="112242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metadata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786182" y="4714884"/>
            <a:ext cx="623889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spec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3143248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different types of Users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071546"/>
            <a:ext cx="23907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5000636"/>
            <a:ext cx="31813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643314"/>
            <a:ext cx="2924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3929066"/>
            <a:ext cx="2033956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1071546"/>
            <a:ext cx="40005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910" y="1142984"/>
            <a:ext cx="23145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71538" y="2428868"/>
            <a:ext cx="17335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2786058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457197"/>
            <a:ext cx="1571636" cy="115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1500174"/>
            <a:ext cx="1285884" cy="110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3240" y="5072074"/>
            <a:ext cx="27146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572264" y="3000372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System:admin</a:t>
            </a:r>
            <a:endParaRPr lang="en-IN" dirty="0" smtClean="0"/>
          </a:p>
          <a:p>
            <a:r>
              <a:rPr lang="en-IN" dirty="0" err="1" smtClean="0"/>
              <a:t>System:master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429388" y="5643578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Service Accounts</a:t>
            </a:r>
          </a:p>
          <a:p>
            <a:r>
              <a:rPr lang="en-IN" dirty="0" err="1" smtClean="0"/>
              <a:t>System:serviceAccount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3143248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Service Accounts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714488"/>
            <a:ext cx="27146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4282" y="3286124"/>
            <a:ext cx="8929718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357158" y="3857628"/>
            <a:ext cx="3571900" cy="257176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357158" y="2643182"/>
            <a:ext cx="8786842" cy="2143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RBAC (Role Based Access control )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500034" y="4643446"/>
            <a:ext cx="2571768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714348" y="5214950"/>
            <a:ext cx="192882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357166"/>
            <a:ext cx="928694" cy="65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5500702"/>
            <a:ext cx="1143008" cy="3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428596" y="3429000"/>
            <a:ext cx="2240934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 1</a:t>
            </a:r>
            <a:endParaRPr lang="en-IN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9948" y="285728"/>
            <a:ext cx="1001854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Rounded Rectangle 34"/>
          <p:cNvSpPr/>
          <p:nvPr/>
        </p:nvSpPr>
        <p:spPr>
          <a:xfrm>
            <a:off x="357158" y="1643050"/>
            <a:ext cx="4572032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Identity Providers (</a:t>
            </a:r>
            <a:r>
              <a:rPr lang="en-IN" dirty="0" err="1" smtClean="0"/>
              <a:t>htpsswrd</a:t>
            </a:r>
            <a:r>
              <a:rPr lang="en-IN" dirty="0" smtClean="0"/>
              <a:t>/</a:t>
            </a:r>
            <a:r>
              <a:rPr lang="en-IN" dirty="0" err="1" smtClean="0"/>
              <a:t>gitlab</a:t>
            </a:r>
            <a:r>
              <a:rPr lang="en-IN" dirty="0" smtClean="0"/>
              <a:t>/</a:t>
            </a:r>
            <a:r>
              <a:rPr lang="en-IN" dirty="0" err="1" smtClean="0"/>
              <a:t>fb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6" name="Up-Down Arrow 35"/>
          <p:cNvSpPr/>
          <p:nvPr/>
        </p:nvSpPr>
        <p:spPr>
          <a:xfrm>
            <a:off x="1643042" y="1000108"/>
            <a:ext cx="142876" cy="50006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Down Arrow 36"/>
          <p:cNvSpPr/>
          <p:nvPr/>
        </p:nvSpPr>
        <p:spPr>
          <a:xfrm>
            <a:off x="1714480" y="2214554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Down Arrow 37"/>
          <p:cNvSpPr/>
          <p:nvPr/>
        </p:nvSpPr>
        <p:spPr>
          <a:xfrm>
            <a:off x="2643174" y="2786058"/>
            <a:ext cx="285752" cy="2428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142852"/>
            <a:ext cx="27146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Isosceles Triangle 51"/>
          <p:cNvSpPr/>
          <p:nvPr/>
        </p:nvSpPr>
        <p:spPr>
          <a:xfrm>
            <a:off x="3929058" y="4143380"/>
            <a:ext cx="642942" cy="1143008"/>
          </a:xfrm>
          <a:prstGeom prst="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SA</a:t>
            </a:r>
            <a:endParaRPr lang="en-IN" dirty="0"/>
          </a:p>
        </p:txBody>
      </p:sp>
      <p:sp>
        <p:nvSpPr>
          <p:cNvPr id="53" name="Up Arrow 52"/>
          <p:cNvSpPr/>
          <p:nvPr/>
        </p:nvSpPr>
        <p:spPr>
          <a:xfrm>
            <a:off x="4214810" y="2928934"/>
            <a:ext cx="285752" cy="1071570"/>
          </a:xfrm>
          <a:prstGeom prst="up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6" grpId="0" animBg="1"/>
      <p:bldP spid="37" grpId="0" animBg="1"/>
      <p:bldP spid="38" grpId="0" animBg="1"/>
      <p:bldP spid="52" grpId="0" animBg="1"/>
      <p:bldP spid="5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3143248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RBAC in </a:t>
            </a:r>
            <a:r>
              <a:rPr lang="en-IN" dirty="0" err="1" smtClean="0"/>
              <a:t>Openshift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714488"/>
            <a:ext cx="27146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4857760"/>
            <a:ext cx="928694" cy="123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4643446"/>
            <a:ext cx="171451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71868" y="571480"/>
            <a:ext cx="178595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RBAC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1214414" y="2000240"/>
            <a:ext cx="1928826" cy="1071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Cluster Role</a:t>
            </a:r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5643570" y="2071678"/>
            <a:ext cx="1928826" cy="1071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Individual Project Role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0" y="4857760"/>
            <a:ext cx="150016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Role</a:t>
            </a:r>
            <a:endParaRPr lang="en-IN" dirty="0"/>
          </a:p>
        </p:txBody>
      </p:sp>
      <p:sp>
        <p:nvSpPr>
          <p:cNvPr id="10" name="Rounded Rectangle 9"/>
          <p:cNvSpPr/>
          <p:nvPr/>
        </p:nvSpPr>
        <p:spPr>
          <a:xfrm>
            <a:off x="1785918" y="4071942"/>
            <a:ext cx="1428760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Name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1785918" y="5500702"/>
            <a:ext cx="1428760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Policy</a:t>
            </a:r>
            <a:endParaRPr lang="en-IN" dirty="0"/>
          </a:p>
        </p:txBody>
      </p:sp>
      <p:sp>
        <p:nvSpPr>
          <p:cNvPr id="13" name="Rounded Rectangle 12"/>
          <p:cNvSpPr/>
          <p:nvPr/>
        </p:nvSpPr>
        <p:spPr>
          <a:xfrm>
            <a:off x="4071934" y="4357694"/>
            <a:ext cx="1428760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Resources</a:t>
            </a:r>
            <a:endParaRPr lang="en-IN" dirty="0"/>
          </a:p>
        </p:txBody>
      </p:sp>
      <p:sp>
        <p:nvSpPr>
          <p:cNvPr id="14" name="Rounded Rectangle 13"/>
          <p:cNvSpPr/>
          <p:nvPr/>
        </p:nvSpPr>
        <p:spPr>
          <a:xfrm>
            <a:off x="4143372" y="5786454"/>
            <a:ext cx="1428760" cy="571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Verbs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147474" y="4286256"/>
            <a:ext cx="2996526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Pods/Deployments</a:t>
            </a:r>
          </a:p>
          <a:p>
            <a:r>
              <a:rPr lang="en-IN" dirty="0" err="1" smtClean="0"/>
              <a:t>Replicaset</a:t>
            </a:r>
            <a:r>
              <a:rPr lang="en-IN" dirty="0" smtClean="0"/>
              <a:t>/</a:t>
            </a:r>
            <a:r>
              <a:rPr lang="en-IN" dirty="0" err="1" smtClean="0"/>
              <a:t>ImageStream</a:t>
            </a:r>
            <a:r>
              <a:rPr lang="en-IN" dirty="0" smtClean="0"/>
              <a:t>..etc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215074" y="5715016"/>
            <a:ext cx="2928926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What action ?</a:t>
            </a:r>
          </a:p>
          <a:p>
            <a:r>
              <a:rPr lang="en-IN" dirty="0" smtClean="0"/>
              <a:t>get, list, create, update, delete etc</a:t>
            </a:r>
            <a:endParaRPr lang="en-IN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2071678"/>
            <a:ext cx="928694" cy="123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Straight Arrow Connector 18"/>
          <p:cNvCxnSpPr/>
          <p:nvPr/>
        </p:nvCxnSpPr>
        <p:spPr>
          <a:xfrm flipV="1">
            <a:off x="3214678" y="4857760"/>
            <a:ext cx="785818" cy="6429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3"/>
            <a:endCxn id="15" idx="1"/>
          </p:cNvCxnSpPr>
          <p:nvPr/>
        </p:nvCxnSpPr>
        <p:spPr>
          <a:xfrm flipV="1">
            <a:off x="5500694" y="4609422"/>
            <a:ext cx="646780" cy="340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4" idx="1"/>
          </p:cNvCxnSpPr>
          <p:nvPr/>
        </p:nvCxnSpPr>
        <p:spPr>
          <a:xfrm>
            <a:off x="3143240" y="5786454"/>
            <a:ext cx="1000132" cy="2857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</p:cNvCxnSpPr>
          <p:nvPr/>
        </p:nvCxnSpPr>
        <p:spPr>
          <a:xfrm>
            <a:off x="5572132" y="6072206"/>
            <a:ext cx="64294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dirty="0" smtClean="0"/>
              <a:t>Some Imp commands of RBAC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4"/>
            <a:ext cx="8229600" cy="4389120"/>
          </a:xfrm>
        </p:spPr>
        <p:txBody>
          <a:bodyPr/>
          <a:lstStyle/>
          <a:p>
            <a:endParaRPr lang="en-IN" dirty="0" smtClean="0"/>
          </a:p>
          <a:p>
            <a:r>
              <a:rPr lang="en-IN" dirty="0" smtClean="0"/>
              <a:t>View all roles and role bindings</a:t>
            </a:r>
          </a:p>
          <a:p>
            <a:pPr lvl="1"/>
            <a:r>
              <a:rPr lang="en-IN" sz="1600" dirty="0" err="1" smtClean="0"/>
              <a:t>oc</a:t>
            </a:r>
            <a:r>
              <a:rPr lang="en-IN" sz="1600" dirty="0" smtClean="0"/>
              <a:t> describe </a:t>
            </a:r>
            <a:r>
              <a:rPr lang="en-IN" sz="1600" dirty="0" err="1" smtClean="0"/>
              <a:t>clusterrole.rbac</a:t>
            </a:r>
            <a:r>
              <a:rPr lang="en-IN" sz="1600" dirty="0" smtClean="0"/>
              <a:t> / </a:t>
            </a:r>
            <a:r>
              <a:rPr lang="en-IN" sz="1600" dirty="0" err="1" smtClean="0"/>
              <a:t>oc</a:t>
            </a:r>
            <a:r>
              <a:rPr lang="en-IN" sz="1600" dirty="0" smtClean="0"/>
              <a:t> describe </a:t>
            </a:r>
            <a:r>
              <a:rPr lang="en-IN" sz="1600" dirty="0" err="1" smtClean="0"/>
              <a:t>clusterrolebinding.rbac</a:t>
            </a:r>
            <a:endParaRPr lang="en-IN" sz="1600" dirty="0" smtClean="0"/>
          </a:p>
          <a:p>
            <a:pPr lvl="1"/>
            <a:r>
              <a:rPr lang="en-IN" sz="1600" dirty="0" err="1" smtClean="0"/>
              <a:t>oc</a:t>
            </a:r>
            <a:r>
              <a:rPr lang="en-IN" sz="1600" dirty="0" smtClean="0"/>
              <a:t> describe </a:t>
            </a:r>
            <a:r>
              <a:rPr lang="en-IN" sz="1600" dirty="0" err="1" smtClean="0"/>
              <a:t>role.rbac</a:t>
            </a:r>
            <a:r>
              <a:rPr lang="en-IN" sz="1600" dirty="0" smtClean="0"/>
              <a:t> / </a:t>
            </a:r>
            <a:r>
              <a:rPr lang="en-IN" sz="1600" dirty="0" err="1" smtClean="0"/>
              <a:t>oc</a:t>
            </a:r>
            <a:r>
              <a:rPr lang="en-IN" sz="1600" dirty="0" smtClean="0"/>
              <a:t> describe </a:t>
            </a:r>
            <a:r>
              <a:rPr lang="en-IN" sz="1600" dirty="0" err="1" smtClean="0"/>
              <a:t>rolebinding.rbac</a:t>
            </a:r>
            <a:endParaRPr lang="en-IN" sz="1600" dirty="0" smtClean="0"/>
          </a:p>
          <a:p>
            <a:r>
              <a:rPr lang="en-IN" dirty="0" smtClean="0"/>
              <a:t>Add a role to user</a:t>
            </a:r>
          </a:p>
          <a:p>
            <a:pPr lvl="1"/>
            <a:r>
              <a:rPr lang="en-IN" sz="1600" dirty="0" err="1" smtClean="0"/>
              <a:t>oc</a:t>
            </a:r>
            <a:r>
              <a:rPr lang="en-IN" sz="1600" dirty="0" smtClean="0"/>
              <a:t> </a:t>
            </a:r>
            <a:r>
              <a:rPr lang="en-IN" sz="1600" dirty="0" err="1" smtClean="0"/>
              <a:t>adm</a:t>
            </a:r>
            <a:r>
              <a:rPr lang="en-IN" sz="1600" dirty="0" smtClean="0"/>
              <a:t> policy add-role-to-user  &lt;</a:t>
            </a:r>
            <a:r>
              <a:rPr lang="en-IN" sz="1600" dirty="0" err="1" smtClean="0"/>
              <a:t>role_name</a:t>
            </a:r>
            <a:r>
              <a:rPr lang="en-IN" sz="1600" dirty="0" smtClean="0"/>
              <a:t>&gt; &lt;</a:t>
            </a:r>
            <a:r>
              <a:rPr lang="en-IN" sz="1600" dirty="0" err="1" smtClean="0"/>
              <a:t>user_name</a:t>
            </a:r>
            <a:r>
              <a:rPr lang="en-IN" sz="1600" dirty="0" smtClean="0"/>
              <a:t>&gt;</a:t>
            </a:r>
          </a:p>
          <a:p>
            <a:pPr lvl="1"/>
            <a:r>
              <a:rPr lang="en-IN" sz="1600" dirty="0" err="1" smtClean="0"/>
              <a:t>oc</a:t>
            </a:r>
            <a:r>
              <a:rPr lang="en-IN" sz="1600" dirty="0" smtClean="0"/>
              <a:t> </a:t>
            </a:r>
            <a:r>
              <a:rPr lang="en-IN" sz="1600" dirty="0" err="1" smtClean="0"/>
              <a:t>adm</a:t>
            </a:r>
            <a:r>
              <a:rPr lang="en-IN" sz="1600" dirty="0" smtClean="0"/>
              <a:t> policy add-role-to-user &lt;</a:t>
            </a:r>
            <a:r>
              <a:rPr lang="en-IN" sz="1600" dirty="0" err="1" smtClean="0"/>
              <a:t>role_name</a:t>
            </a:r>
            <a:r>
              <a:rPr lang="en-IN" sz="1600" dirty="0" smtClean="0"/>
              <a:t>&gt; &lt;</a:t>
            </a:r>
            <a:r>
              <a:rPr lang="en-IN" sz="1600" dirty="0" err="1" smtClean="0"/>
              <a:t>user_name</a:t>
            </a:r>
            <a:r>
              <a:rPr lang="en-IN" sz="1600" dirty="0" smtClean="0"/>
              <a:t>&gt; -n &lt;</a:t>
            </a:r>
            <a:r>
              <a:rPr lang="en-IN" sz="1600" dirty="0" err="1" smtClean="0"/>
              <a:t>project_name</a:t>
            </a:r>
            <a:r>
              <a:rPr lang="en-IN" sz="1600" dirty="0" smtClean="0"/>
              <a:t>&gt;</a:t>
            </a:r>
          </a:p>
          <a:p>
            <a:r>
              <a:rPr lang="en-IN" dirty="0" smtClean="0"/>
              <a:t>Create a custom role</a:t>
            </a:r>
          </a:p>
          <a:p>
            <a:pPr lvl="1"/>
            <a:r>
              <a:rPr lang="en-IN" sz="1600" dirty="0" err="1" smtClean="0"/>
              <a:t>oc</a:t>
            </a:r>
            <a:r>
              <a:rPr lang="en-IN" sz="1600" dirty="0" smtClean="0"/>
              <a:t> create role &lt;name&gt; --verb=&lt;verb&gt; --resource=&lt;resource&gt; -n &lt;project&gt;</a:t>
            </a:r>
          </a:p>
          <a:p>
            <a:pPr lvl="1"/>
            <a:r>
              <a:rPr lang="en-IN" sz="1600" dirty="0" smtClean="0"/>
              <a:t>Form exp:</a:t>
            </a:r>
          </a:p>
          <a:p>
            <a:pPr lvl="2"/>
            <a:r>
              <a:rPr lang="en-IN" sz="1400" dirty="0" err="1" smtClean="0"/>
              <a:t>oc</a:t>
            </a:r>
            <a:r>
              <a:rPr lang="en-IN" sz="1400" dirty="0" smtClean="0"/>
              <a:t> create role </a:t>
            </a:r>
            <a:r>
              <a:rPr lang="en-IN" sz="1400" dirty="0" err="1" smtClean="0"/>
              <a:t>podview</a:t>
            </a:r>
            <a:r>
              <a:rPr lang="en-IN" sz="1400" dirty="0" smtClean="0"/>
              <a:t> --verb=get --resource=pod -n demo</a:t>
            </a:r>
          </a:p>
          <a:p>
            <a:pPr lvl="2"/>
            <a:endParaRPr lang="en-IN" sz="1300" dirty="0" smtClean="0"/>
          </a:p>
          <a:p>
            <a:pPr lvl="1"/>
            <a:endParaRPr lang="en-IN" dirty="0" smtClean="0"/>
          </a:p>
          <a:p>
            <a:pPr lvl="1"/>
            <a:endParaRPr lang="en-IN" sz="1600" dirty="0" smtClean="0"/>
          </a:p>
          <a:p>
            <a:pPr lvl="1"/>
            <a:endParaRPr lang="en-IN" sz="1600" dirty="0" smtClean="0"/>
          </a:p>
          <a:p>
            <a:pPr lvl="1"/>
            <a:endParaRPr lang="en-IN" dirty="0" smtClean="0"/>
          </a:p>
          <a:p>
            <a:endParaRPr lang="en-IN" dirty="0" smtClean="0"/>
          </a:p>
          <a:p>
            <a:pPr lvl="1"/>
            <a:endParaRPr lang="en-IN" sz="1600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3143248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Concept of Projects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00034" y="1857364"/>
            <a:ext cx="4572000" cy="92333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IN" dirty="0" smtClean="0"/>
              <a:t>We organize application into projects , its nothing but a analogous to </a:t>
            </a:r>
            <a:r>
              <a:rPr lang="en-IN" b="1" dirty="0" smtClean="0"/>
              <a:t>namespace in </a:t>
            </a:r>
            <a:r>
              <a:rPr lang="en-IN" dirty="0" err="1" smtClean="0"/>
              <a:t>Kubernetes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85720" y="5357826"/>
            <a:ext cx="4572000" cy="646331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IN" dirty="0" smtClean="0"/>
              <a:t> By doing so we can put limits and quotas for particular project.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85852" y="1285860"/>
            <a:ext cx="6929486" cy="471490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Ordering Project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1857356" y="2000240"/>
            <a:ext cx="2143140" cy="1285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Customer Details app</a:t>
            </a:r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5357818" y="2071678"/>
            <a:ext cx="2143140" cy="1285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Order Details App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3714744" y="4214818"/>
            <a:ext cx="2143140" cy="1285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Place Order</a:t>
            </a:r>
            <a:endParaRPr lang="en-IN" dirty="0"/>
          </a:p>
        </p:txBody>
      </p:sp>
      <p:cxnSp>
        <p:nvCxnSpPr>
          <p:cNvPr id="9" name="Straight Arrow Connector 8"/>
          <p:cNvCxnSpPr>
            <a:stCxn id="5" idx="4"/>
          </p:cNvCxnSpPr>
          <p:nvPr/>
        </p:nvCxnSpPr>
        <p:spPr>
          <a:xfrm>
            <a:off x="2928926" y="3286124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4"/>
          </p:cNvCxnSpPr>
          <p:nvPr/>
        </p:nvCxnSpPr>
        <p:spPr>
          <a:xfrm rot="5400000">
            <a:off x="5429256" y="3143248"/>
            <a:ext cx="785818" cy="1214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71480"/>
            <a:ext cx="9144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Who have designed course ?</a:t>
            </a:r>
            <a:endParaRPr lang="en-US" sz="4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928802"/>
            <a:ext cx="29241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2857496"/>
            <a:ext cx="3005185" cy="185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3214686"/>
            <a:ext cx="2643206" cy="307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 smtClean="0"/>
              <a:t>What are issues with such type of approach?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What of there is VM Failure ?</a:t>
            </a:r>
          </a:p>
          <a:p>
            <a:r>
              <a:rPr lang="en-IN" dirty="0" smtClean="0"/>
              <a:t>What if there is sudden increase in demand of one app ?</a:t>
            </a:r>
          </a:p>
          <a:p>
            <a:r>
              <a:rPr lang="en-IN" dirty="0" smtClean="0"/>
              <a:t>What if an app due to some bug is taking more space and memory </a:t>
            </a: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8050" y="0"/>
            <a:ext cx="1785950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85786" y="1643050"/>
            <a:ext cx="2286016" cy="16430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1214414" y="2000240"/>
            <a:ext cx="128588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Customer Details app</a:t>
            </a:r>
            <a:endParaRPr lang="en-IN" sz="1100" dirty="0"/>
          </a:p>
        </p:txBody>
      </p:sp>
      <p:sp>
        <p:nvSpPr>
          <p:cNvPr id="5" name="Rounded Rectangle 4"/>
          <p:cNvSpPr/>
          <p:nvPr/>
        </p:nvSpPr>
        <p:spPr>
          <a:xfrm>
            <a:off x="5572132" y="1643050"/>
            <a:ext cx="2286016" cy="16430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6143636" y="1928802"/>
            <a:ext cx="1285884" cy="500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/>
              <a:t>Order Details App</a:t>
            </a:r>
            <a:endParaRPr lang="en-IN" sz="1050" dirty="0"/>
          </a:p>
        </p:txBody>
      </p:sp>
      <p:sp>
        <p:nvSpPr>
          <p:cNvPr id="7" name="Rounded Rectangle 6"/>
          <p:cNvSpPr/>
          <p:nvPr/>
        </p:nvSpPr>
        <p:spPr>
          <a:xfrm>
            <a:off x="2928926" y="5214926"/>
            <a:ext cx="2286016" cy="16430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3357554" y="6000768"/>
            <a:ext cx="1285884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Place Order</a:t>
            </a:r>
            <a:endParaRPr lang="en-IN" dirty="0"/>
          </a:p>
        </p:txBody>
      </p:sp>
      <p:sp>
        <p:nvSpPr>
          <p:cNvPr id="9" name="Isosceles Triangle 8"/>
          <p:cNvSpPr/>
          <p:nvPr/>
        </p:nvSpPr>
        <p:spPr>
          <a:xfrm>
            <a:off x="1428728" y="2786058"/>
            <a:ext cx="1071570" cy="4286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Q1</a:t>
            </a:r>
            <a:endParaRPr lang="en-IN" sz="1100" dirty="0"/>
          </a:p>
        </p:txBody>
      </p:sp>
      <p:sp>
        <p:nvSpPr>
          <p:cNvPr id="10" name="Isosceles Triangle 9"/>
          <p:cNvSpPr/>
          <p:nvPr/>
        </p:nvSpPr>
        <p:spPr>
          <a:xfrm>
            <a:off x="6286512" y="2714620"/>
            <a:ext cx="1071570" cy="4286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Q2</a:t>
            </a:r>
            <a:endParaRPr lang="en-IN" sz="1100" dirty="0"/>
          </a:p>
        </p:txBody>
      </p:sp>
      <p:sp>
        <p:nvSpPr>
          <p:cNvPr id="11" name="Isosceles Triangle 10"/>
          <p:cNvSpPr/>
          <p:nvPr/>
        </p:nvSpPr>
        <p:spPr>
          <a:xfrm>
            <a:off x="3500430" y="5286388"/>
            <a:ext cx="1071570" cy="4286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Q3</a:t>
            </a:r>
            <a:endParaRPr lang="en-IN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643174" y="500043"/>
            <a:ext cx="192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Quota in terms of</a:t>
            </a:r>
          </a:p>
          <a:p>
            <a:r>
              <a:rPr lang="en-IN" dirty="0" smtClean="0"/>
              <a:t>CPU/Memory Usage</a:t>
            </a:r>
          </a:p>
          <a:p>
            <a:endParaRPr lang="en-IN" dirty="0"/>
          </a:p>
        </p:txBody>
      </p:sp>
      <p:sp>
        <p:nvSpPr>
          <p:cNvPr id="14" name="5-Point Star 13"/>
          <p:cNvSpPr/>
          <p:nvPr/>
        </p:nvSpPr>
        <p:spPr>
          <a:xfrm>
            <a:off x="1428728" y="3500438"/>
            <a:ext cx="928694" cy="71438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S1</a:t>
            </a:r>
            <a:endParaRPr lang="en-IN" sz="1200" dirty="0"/>
          </a:p>
        </p:txBody>
      </p:sp>
      <p:sp>
        <p:nvSpPr>
          <p:cNvPr id="16" name="5-Point Star 15"/>
          <p:cNvSpPr/>
          <p:nvPr/>
        </p:nvSpPr>
        <p:spPr>
          <a:xfrm>
            <a:off x="6429388" y="3571876"/>
            <a:ext cx="928694" cy="71438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S2</a:t>
            </a:r>
            <a:endParaRPr lang="en-IN" sz="1200" dirty="0"/>
          </a:p>
        </p:txBody>
      </p:sp>
      <p:sp>
        <p:nvSpPr>
          <p:cNvPr id="17" name="5-Point Star 16"/>
          <p:cNvSpPr/>
          <p:nvPr/>
        </p:nvSpPr>
        <p:spPr>
          <a:xfrm>
            <a:off x="3571868" y="4357694"/>
            <a:ext cx="928694" cy="71438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S3</a:t>
            </a:r>
            <a:endParaRPr lang="en-IN" sz="1200" dirty="0"/>
          </a:p>
        </p:txBody>
      </p:sp>
      <p:cxnSp>
        <p:nvCxnSpPr>
          <p:cNvPr id="19" name="Straight Arrow Connector 18"/>
          <p:cNvCxnSpPr>
            <a:stCxn id="14" idx="3"/>
            <a:endCxn id="17" idx="1"/>
          </p:cNvCxnSpPr>
          <p:nvPr/>
        </p:nvCxnSpPr>
        <p:spPr>
          <a:xfrm rot="16200000" flipH="1">
            <a:off x="2668090" y="3726783"/>
            <a:ext cx="415746" cy="13918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2"/>
            <a:endCxn id="17" idx="4"/>
          </p:cNvCxnSpPr>
          <p:nvPr/>
        </p:nvCxnSpPr>
        <p:spPr>
          <a:xfrm rot="5400000">
            <a:off x="5381503" y="3405313"/>
            <a:ext cx="344308" cy="2106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 animBg="1"/>
      <p:bldP spid="16" grpId="0" animBg="1"/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3357562"/>
            <a:ext cx="8305800" cy="1143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68" y="0"/>
            <a:ext cx="1785950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642910" y="1500174"/>
            <a:ext cx="3318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logical grouping of applications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42910" y="2143116"/>
            <a:ext cx="5143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We can have same resource names within different project but need to have different resource name within project 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928662" y="5143512"/>
            <a:ext cx="174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Loose coupling </a:t>
            </a:r>
            <a:endParaRPr lang="en-IN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995613"/>
            <a:ext cx="4562498" cy="143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214554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Understanding Quotas in Projects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056164"/>
            <a:ext cx="2228833" cy="217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4282" y="1285860"/>
            <a:ext cx="4000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A </a:t>
            </a:r>
            <a:r>
              <a:rPr lang="en-IN" i="1" dirty="0" smtClean="0"/>
              <a:t>resource quota</a:t>
            </a:r>
            <a:r>
              <a:rPr lang="en-IN" dirty="0" smtClean="0"/>
              <a:t>, defined by a </a:t>
            </a:r>
            <a:r>
              <a:rPr lang="en-IN" dirty="0" err="1" smtClean="0"/>
              <a:t>ResourceQuota</a:t>
            </a:r>
            <a:r>
              <a:rPr lang="en-IN" dirty="0" smtClean="0"/>
              <a:t> object on Project Level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78605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own Arrow 4"/>
          <p:cNvSpPr/>
          <p:nvPr/>
        </p:nvSpPr>
        <p:spPr>
          <a:xfrm>
            <a:off x="1142976" y="2000240"/>
            <a:ext cx="357190" cy="642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786050" y="228599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It can limit the quantity of objects that can be created in a project by type,</a:t>
            </a:r>
          </a:p>
          <a:p>
            <a:r>
              <a:rPr lang="en-IN" dirty="0" err="1" smtClean="0"/>
              <a:t>Pods,ReplicaSet</a:t>
            </a:r>
            <a:r>
              <a:rPr lang="en-IN" dirty="0" smtClean="0"/>
              <a:t>, Secrets etc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0" y="485776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smtClean="0"/>
              <a:t>total amount of compute resources and storage</a:t>
            </a:r>
          </a:p>
          <a:p>
            <a:r>
              <a:rPr lang="en-IN" dirty="0" smtClean="0"/>
              <a:t>CPU (requests.cpu , limits.cpu)</a:t>
            </a:r>
          </a:p>
          <a:p>
            <a:r>
              <a:rPr lang="en-IN" dirty="0" smtClean="0"/>
              <a:t>Memory (</a:t>
            </a:r>
            <a:r>
              <a:rPr lang="en-IN" dirty="0" err="1" smtClean="0"/>
              <a:t>requests.memory</a:t>
            </a:r>
            <a:r>
              <a:rPr lang="en-IN" dirty="0" smtClean="0"/>
              <a:t> , </a:t>
            </a:r>
            <a:r>
              <a:rPr lang="en-IN" dirty="0" err="1" smtClean="0"/>
              <a:t>limits.memory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785918" y="571480"/>
            <a:ext cx="369542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Cluster Admin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10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4348" y="1285860"/>
            <a:ext cx="8215370" cy="1071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4214810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4357686" y="3286124"/>
            <a:ext cx="4786314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1441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21507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2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1428736"/>
            <a:ext cx="857256" cy="83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928662" y="4857760"/>
            <a:ext cx="1928826" cy="15001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5286388"/>
            <a:ext cx="11854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ctangle 39"/>
          <p:cNvSpPr/>
          <p:nvPr/>
        </p:nvSpPr>
        <p:spPr>
          <a:xfrm>
            <a:off x="5857884" y="4786322"/>
            <a:ext cx="1928826" cy="15001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74" y="5286388"/>
            <a:ext cx="11854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3" name="Straight Arrow Connector 42"/>
          <p:cNvCxnSpPr>
            <a:endCxn id="4" idx="0"/>
          </p:cNvCxnSpPr>
          <p:nvPr/>
        </p:nvCxnSpPr>
        <p:spPr>
          <a:xfrm rot="10800000" flipV="1">
            <a:off x="2107406" y="2357430"/>
            <a:ext cx="1964529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" idx="2"/>
          </p:cNvCxnSpPr>
          <p:nvPr/>
        </p:nvCxnSpPr>
        <p:spPr>
          <a:xfrm rot="16200000" flipH="1">
            <a:off x="5232801" y="1946661"/>
            <a:ext cx="857256" cy="16787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72198" y="1500174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Replicas=2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4348" y="1285860"/>
            <a:ext cx="8215370" cy="1071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4214810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4357686" y="3286124"/>
            <a:ext cx="4786314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1441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21507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2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1428736"/>
            <a:ext cx="857256" cy="83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142844" y="4500570"/>
            <a:ext cx="1500230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5286388"/>
            <a:ext cx="11854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3" name="Straight Arrow Connector 42"/>
          <p:cNvCxnSpPr>
            <a:endCxn id="4" idx="0"/>
          </p:cNvCxnSpPr>
          <p:nvPr/>
        </p:nvCxnSpPr>
        <p:spPr>
          <a:xfrm rot="10800000" flipV="1">
            <a:off x="2107406" y="2357430"/>
            <a:ext cx="1964529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" idx="2"/>
          </p:cNvCxnSpPr>
          <p:nvPr/>
        </p:nvCxnSpPr>
        <p:spPr>
          <a:xfrm rot="16200000" flipH="1">
            <a:off x="5232801" y="1946661"/>
            <a:ext cx="857256" cy="16787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72198" y="1500174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Replicas=2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2285984" y="4429132"/>
            <a:ext cx="1643074" cy="1643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5357826"/>
            <a:ext cx="11854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285984" y="3500438"/>
            <a:ext cx="16137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CPU : 9 GCPU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7143768" y="3429000"/>
            <a:ext cx="159287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CPU : 3 GCPU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214282" y="4572008"/>
            <a:ext cx="150019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CPU : 4 </a:t>
            </a:r>
            <a:r>
              <a:rPr lang="en-IN" sz="1400" dirty="0" smtClean="0"/>
              <a:t>GCPU</a:t>
            </a:r>
            <a:endParaRPr lang="en-IN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285984" y="4643446"/>
            <a:ext cx="160890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CPU : 4 GCPU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8" grpId="0" animBg="1"/>
      <p:bldP spid="23" grpId="0" animBg="1"/>
      <p:bldP spid="2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4348" y="1285860"/>
            <a:ext cx="8215370" cy="1071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4214810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4357686" y="3286124"/>
            <a:ext cx="4786314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1441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21507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2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1428736"/>
            <a:ext cx="857256" cy="83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1357290" y="4500570"/>
            <a:ext cx="1643074" cy="15716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1604" y="5286388"/>
            <a:ext cx="11854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3" name="Straight Arrow Connector 42"/>
          <p:cNvCxnSpPr>
            <a:endCxn id="4" idx="0"/>
          </p:cNvCxnSpPr>
          <p:nvPr/>
        </p:nvCxnSpPr>
        <p:spPr>
          <a:xfrm rot="10800000" flipV="1">
            <a:off x="2107406" y="2357430"/>
            <a:ext cx="1964529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" idx="2"/>
          </p:cNvCxnSpPr>
          <p:nvPr/>
        </p:nvCxnSpPr>
        <p:spPr>
          <a:xfrm rot="16200000" flipH="1">
            <a:off x="5232801" y="1946661"/>
            <a:ext cx="857256" cy="16787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72198" y="1500174"/>
            <a:ext cx="12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Replicas=2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2285984" y="3500438"/>
            <a:ext cx="16137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CPU : 9 GCPU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7143768" y="3429000"/>
            <a:ext cx="159607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CPU : 5 GCPU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428728" y="4643446"/>
            <a:ext cx="157160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CPU : 4 </a:t>
            </a:r>
            <a:r>
              <a:rPr lang="en-IN" sz="1400" dirty="0" smtClean="0"/>
              <a:t>GCPU</a:t>
            </a:r>
            <a:endParaRPr lang="en-IN" sz="1400" dirty="0"/>
          </a:p>
        </p:txBody>
      </p:sp>
      <p:sp>
        <p:nvSpPr>
          <p:cNvPr id="24" name="Rectangle 23"/>
          <p:cNvSpPr/>
          <p:nvPr/>
        </p:nvSpPr>
        <p:spPr>
          <a:xfrm>
            <a:off x="5286380" y="4572008"/>
            <a:ext cx="1643074" cy="16430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5429264"/>
            <a:ext cx="11854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TextBox 26"/>
          <p:cNvSpPr txBox="1"/>
          <p:nvPr/>
        </p:nvSpPr>
        <p:spPr>
          <a:xfrm>
            <a:off x="5429256" y="4714884"/>
            <a:ext cx="14934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CPU: 4GCPU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3" grpId="0" animBg="1"/>
      <p:bldP spid="24" grpId="0" animBg="1"/>
      <p:bldP spid="2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4348" y="1285860"/>
            <a:ext cx="8215370" cy="1071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4214810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4357686" y="3286124"/>
            <a:ext cx="4786314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1441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21507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2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1428736"/>
            <a:ext cx="857256" cy="83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3" name="Straight Arrow Connector 42"/>
          <p:cNvCxnSpPr>
            <a:endCxn id="4" idx="0"/>
          </p:cNvCxnSpPr>
          <p:nvPr/>
        </p:nvCxnSpPr>
        <p:spPr>
          <a:xfrm rot="10800000" flipV="1">
            <a:off x="2107406" y="2357430"/>
            <a:ext cx="1964529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" idx="2"/>
          </p:cNvCxnSpPr>
          <p:nvPr/>
        </p:nvCxnSpPr>
        <p:spPr>
          <a:xfrm rot="16200000" flipH="1">
            <a:off x="5232801" y="1946661"/>
            <a:ext cx="857256" cy="16787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72198" y="1500174"/>
            <a:ext cx="1245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Replicas=2</a:t>
            </a:r>
          </a:p>
          <a:p>
            <a:endParaRPr lang="en-IN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57158" y="4786322"/>
            <a:ext cx="1500198" cy="12858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5357826"/>
            <a:ext cx="11854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1000100" y="1643050"/>
            <a:ext cx="264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NodeSelector</a:t>
            </a:r>
            <a:r>
              <a:rPr lang="en-IN" dirty="0" smtClean="0"/>
              <a:t>: High CPU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2571736" y="3571876"/>
            <a:ext cx="118930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High CPU</a:t>
            </a:r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7429520" y="3500438"/>
            <a:ext cx="111184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Low CPU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2285984" y="4786322"/>
            <a:ext cx="1500198" cy="12858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8860" y="5286388"/>
            <a:ext cx="11854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596" y="78579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Course Structure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2285992"/>
            <a:ext cx="3948119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Modules</a:t>
            </a:r>
          </a:p>
          <a:p>
            <a:pPr lvl="1"/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Concepts</a:t>
            </a:r>
          </a:p>
          <a:p>
            <a:pPr lvl="1"/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Practical Demo</a:t>
            </a:r>
          </a:p>
          <a:p>
            <a:pPr lvl="1"/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Practice Live </a:t>
            </a:r>
            <a:r>
              <a:rPr lang="en-IN" dirty="0" err="1" smtClean="0">
                <a:solidFill>
                  <a:schemeClr val="accent2">
                    <a:lumMod val="50000"/>
                  </a:schemeClr>
                </a:solidFill>
              </a:rPr>
              <a:t>Env</a:t>
            </a:r>
            <a:endParaRPr lang="en-IN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Quizzes</a:t>
            </a:r>
          </a:p>
          <a:p>
            <a:r>
              <a:rPr lang="en-IN" dirty="0" smtClean="0">
                <a:solidFill>
                  <a:schemeClr val="accent2">
                    <a:lumMod val="50000"/>
                  </a:schemeClr>
                </a:solidFill>
              </a:rPr>
              <a:t>Challenge Exercises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714884"/>
            <a:ext cx="1443453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4348" y="1285860"/>
            <a:ext cx="8215370" cy="1071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4214810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4357686" y="3286124"/>
            <a:ext cx="4786314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1441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215074" y="385762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2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1428736"/>
            <a:ext cx="857256" cy="831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3" name="Straight Arrow Connector 42"/>
          <p:cNvCxnSpPr>
            <a:endCxn id="4" idx="0"/>
          </p:cNvCxnSpPr>
          <p:nvPr/>
        </p:nvCxnSpPr>
        <p:spPr>
          <a:xfrm rot="10800000" flipV="1">
            <a:off x="2107406" y="2357430"/>
            <a:ext cx="1964529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" idx="2"/>
          </p:cNvCxnSpPr>
          <p:nvPr/>
        </p:nvCxnSpPr>
        <p:spPr>
          <a:xfrm rot="16200000" flipH="1">
            <a:off x="5232801" y="1946661"/>
            <a:ext cx="857256" cy="16787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72198" y="1500174"/>
            <a:ext cx="1245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Replicas=2</a:t>
            </a:r>
          </a:p>
          <a:p>
            <a:endParaRPr lang="en-IN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714612" y="142852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Using Taint &amp; Tolerant </a:t>
            </a:r>
            <a:endParaRPr lang="en-IN" sz="2400" dirty="0"/>
          </a:p>
        </p:txBody>
      </p:sp>
      <p:sp>
        <p:nvSpPr>
          <p:cNvPr id="21" name="Rectangle 20"/>
          <p:cNvSpPr/>
          <p:nvPr/>
        </p:nvSpPr>
        <p:spPr>
          <a:xfrm>
            <a:off x="1357290" y="4786322"/>
            <a:ext cx="1500198" cy="12858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1604" y="5286388"/>
            <a:ext cx="118541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4429124" y="3429000"/>
            <a:ext cx="4714876" cy="3000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Yellow Taint 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4857752" y="5143512"/>
            <a:ext cx="1785950" cy="10715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5500702"/>
            <a:ext cx="171451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5000628" y="5214950"/>
            <a:ext cx="1335302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/>
              <a:t>Tolerance=yellow</a:t>
            </a:r>
            <a:endParaRPr lang="en-IN" sz="1200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AdobeStock_159229138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315518">
            <a:off x="1663540" y="1254300"/>
            <a:ext cx="6324955" cy="4214842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u\Desktop\cloud photo\39389012_3c8f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1000108"/>
            <a:ext cx="6200513" cy="485778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/>
          <a:lstStyle/>
          <a:p>
            <a:pPr algn="ctr"/>
            <a:r>
              <a:rPr lang="en-IN" dirty="0" smtClean="0"/>
              <a:t>Creating Pod Resource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6286512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643446"/>
            <a:ext cx="5429288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3286116" y="5286388"/>
            <a:ext cx="228601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71868" y="5572140"/>
            <a:ext cx="164307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428596" y="4000504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72330" y="5357826"/>
            <a:ext cx="12763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Left Arrow 21"/>
          <p:cNvSpPr/>
          <p:nvPr/>
        </p:nvSpPr>
        <p:spPr>
          <a:xfrm>
            <a:off x="5357818" y="5786454"/>
            <a:ext cx="1571636" cy="3571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14348" y="5214950"/>
            <a:ext cx="1857388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14414" y="5214950"/>
            <a:ext cx="104775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2643174" y="4786322"/>
            <a:ext cx="56906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</a:t>
            </a:r>
            <a:endParaRPr lang="en-IN" dirty="0"/>
          </a:p>
        </p:txBody>
      </p:sp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50" grpId="0" animBg="1"/>
      <p:bldP spid="22" grpId="0" animBg="1"/>
      <p:bldP spid="23" grpId="0" animBg="1"/>
      <p:bldP spid="2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910" y="2714620"/>
            <a:ext cx="8305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Understanding </a:t>
            </a:r>
            <a:r>
              <a:rPr lang="en-IN" dirty="0" err="1" smtClean="0"/>
              <a:t>ConfigMaps</a:t>
            </a:r>
            <a:r>
              <a:rPr lang="en-IN" dirty="0" smtClean="0"/>
              <a:t> &amp; Secrets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00760" y="214290"/>
            <a:ext cx="2928958" cy="147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286256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7158" y="1357298"/>
            <a:ext cx="8286808" cy="1143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0" y="3286124"/>
            <a:ext cx="8715404" cy="32147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571868" y="857232"/>
            <a:ext cx="15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Master Node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431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Worker 1</a:t>
            </a:r>
            <a:endParaRPr lang="en-IN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0"/>
            <a:ext cx="1257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82" y="0"/>
            <a:ext cx="1785918" cy="90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643051"/>
            <a:ext cx="1000132" cy="5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36" y="1785926"/>
            <a:ext cx="1071570" cy="4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00562" y="1571612"/>
            <a:ext cx="1071570" cy="69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00892" y="1571612"/>
            <a:ext cx="1020753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7620" y="3286124"/>
            <a:ext cx="66419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Rectangle 27"/>
          <p:cNvSpPr/>
          <p:nvPr/>
        </p:nvSpPr>
        <p:spPr>
          <a:xfrm>
            <a:off x="500034" y="4643446"/>
            <a:ext cx="7786742" cy="17145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714348" y="5286388"/>
            <a:ext cx="228601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428596" y="4000504"/>
            <a:ext cx="2116733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Namespace/Project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785786" y="4714884"/>
            <a:ext cx="69890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 1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5715008" y="5286388"/>
            <a:ext cx="192882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72198" y="5357826"/>
            <a:ext cx="8953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14414" y="5357826"/>
            <a:ext cx="1390652" cy="79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928926" y="4643446"/>
            <a:ext cx="14763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5857884" y="4714884"/>
            <a:ext cx="73898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N" dirty="0" smtClean="0"/>
              <a:t>Pod 2</a:t>
            </a:r>
            <a:endParaRPr lang="en-IN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643306" y="5572140"/>
            <a:ext cx="1495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50" grpId="0" animBg="1"/>
      <p:bldP spid="25" grpId="0" animBg="1"/>
      <p:bldP spid="24" grpId="0" animBg="1"/>
      <p:bldP spid="2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</a:t>
            </a:r>
            <a:r>
              <a:rPr lang="en-IN" dirty="0" err="1" smtClean="0"/>
              <a:t>ConfigMaps</a:t>
            </a:r>
            <a:r>
              <a:rPr lang="en-IN" dirty="0" smtClean="0"/>
              <a:t>(CM)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Via </a:t>
            </a:r>
            <a:r>
              <a:rPr lang="en-IN" dirty="0" err="1" smtClean="0"/>
              <a:t>Cli</a:t>
            </a:r>
            <a:endParaRPr lang="en-IN" dirty="0" smtClean="0"/>
          </a:p>
          <a:p>
            <a:pPr lvl="1"/>
            <a:r>
              <a:rPr lang="en-IN" dirty="0" smtClean="0"/>
              <a:t>From Literal Value </a:t>
            </a:r>
          </a:p>
          <a:p>
            <a:pPr lvl="1"/>
            <a:r>
              <a:rPr lang="en-IN" dirty="0" smtClean="0"/>
              <a:t>Via YAML</a:t>
            </a:r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endParaRPr lang="en-IN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643314"/>
            <a:ext cx="285752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3357562"/>
            <a:ext cx="421484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Consuming </a:t>
            </a:r>
            <a:r>
              <a:rPr lang="en-IN" dirty="0" err="1" smtClean="0"/>
              <a:t>ConfigMaps</a:t>
            </a:r>
            <a:r>
              <a:rPr lang="en-IN" dirty="0" smtClean="0"/>
              <a:t>(CM) via Pods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As Command line Arguments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457450"/>
            <a:ext cx="71151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Consuming </a:t>
            </a:r>
            <a:r>
              <a:rPr lang="en-IN" dirty="0" err="1" smtClean="0"/>
              <a:t>ConfigMaps</a:t>
            </a:r>
            <a:r>
              <a:rPr lang="en-IN" dirty="0" smtClean="0"/>
              <a:t>(CM) via Pods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As </a:t>
            </a:r>
            <a:r>
              <a:rPr lang="en-IN" dirty="0" err="1" smtClean="0"/>
              <a:t>Env</a:t>
            </a:r>
            <a:r>
              <a:rPr lang="en-IN" dirty="0" smtClean="0"/>
              <a:t> Variables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928934"/>
            <a:ext cx="521497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1914</Words>
  <Application>Microsoft Office PowerPoint</Application>
  <PresentationFormat>On-screen Show (4:3)</PresentationFormat>
  <Paragraphs>633</Paragraphs>
  <Slides>200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1" baseType="lpstr">
      <vt:lpstr>Office Theme</vt:lpstr>
      <vt:lpstr>Slide 1</vt:lpstr>
      <vt:lpstr>Slide 2</vt:lpstr>
      <vt:lpstr>Slide 3</vt:lpstr>
      <vt:lpstr>Slide 4</vt:lpstr>
      <vt:lpstr>Let me Ask Question ?</vt:lpstr>
      <vt:lpstr>Slide 6</vt:lpstr>
      <vt:lpstr>Slide 7</vt:lpstr>
      <vt:lpstr>Slide 8</vt:lpstr>
      <vt:lpstr>Slide 9</vt:lpstr>
      <vt:lpstr>Slide 10</vt:lpstr>
      <vt:lpstr>Slide 11</vt:lpstr>
      <vt:lpstr>Slide 12</vt:lpstr>
      <vt:lpstr>Openshift for Developers with Katakoda Practice</vt:lpstr>
      <vt:lpstr>                     1 to 4</vt:lpstr>
      <vt:lpstr>                        5 to 7</vt:lpstr>
      <vt:lpstr>                        5 to 7</vt:lpstr>
      <vt:lpstr>Slide 17</vt:lpstr>
      <vt:lpstr>                        8 to 11</vt:lpstr>
      <vt:lpstr>                        12</vt:lpstr>
      <vt:lpstr>                        12</vt:lpstr>
      <vt:lpstr>Slide 21</vt:lpstr>
      <vt:lpstr>Slide 22</vt:lpstr>
      <vt:lpstr>Slide 23</vt:lpstr>
      <vt:lpstr>What is Open Shift ?</vt:lpstr>
      <vt:lpstr>What is Open Shift ?</vt:lpstr>
      <vt:lpstr>Features of Open Shift ?</vt:lpstr>
      <vt:lpstr>Lets Discuss few one by one</vt:lpstr>
      <vt:lpstr>Lets Discuss few one by one</vt:lpstr>
      <vt:lpstr>Slide 29</vt:lpstr>
      <vt:lpstr>Slide 30</vt:lpstr>
      <vt:lpstr>Introduction to Openshift playground </vt:lpstr>
      <vt:lpstr>Introduction to Katakoda Practice  Exercises</vt:lpstr>
      <vt:lpstr>Slide 33</vt:lpstr>
      <vt:lpstr>Slide 34</vt:lpstr>
      <vt:lpstr>Understanding Architecture </vt:lpstr>
      <vt:lpstr>Slide 36</vt:lpstr>
      <vt:lpstr>Slide 37</vt:lpstr>
      <vt:lpstr>Slide 38</vt:lpstr>
      <vt:lpstr>Slide 39</vt:lpstr>
      <vt:lpstr>Openshift Online</vt:lpstr>
      <vt:lpstr>Openshift Dedicated</vt:lpstr>
      <vt:lpstr>Openshift Origin</vt:lpstr>
      <vt:lpstr>OCP  (Openshift Container Platform)</vt:lpstr>
      <vt:lpstr>Learning &amp; Local Installations</vt:lpstr>
      <vt:lpstr>Slide 45</vt:lpstr>
      <vt:lpstr>Slide 46</vt:lpstr>
      <vt:lpstr>Kubernetes Vs Openshift</vt:lpstr>
      <vt:lpstr>Openshift vs Kubernetes</vt:lpstr>
      <vt:lpstr>Openshift vs Kubernetes</vt:lpstr>
      <vt:lpstr>Openshift vs Kubernetes</vt:lpstr>
      <vt:lpstr>Slide 51</vt:lpstr>
      <vt:lpstr>What are                ?</vt:lpstr>
      <vt:lpstr>Slide 53</vt:lpstr>
      <vt:lpstr>Understanding etcd &amp; apiServer</vt:lpstr>
      <vt:lpstr>Slide 55</vt:lpstr>
      <vt:lpstr>Slide 56</vt:lpstr>
      <vt:lpstr>Why oc client ? </vt:lpstr>
      <vt:lpstr>What is use of oc client ?</vt:lpstr>
      <vt:lpstr>Lets Install it </vt:lpstr>
      <vt:lpstr>Basic oc commands </vt:lpstr>
      <vt:lpstr>Slide 61</vt:lpstr>
      <vt:lpstr>Slide 62</vt:lpstr>
      <vt:lpstr>Creating Resources via oc client </vt:lpstr>
      <vt:lpstr>What is a Openshift resource ?</vt:lpstr>
      <vt:lpstr>Slide 65</vt:lpstr>
      <vt:lpstr>Slide 66</vt:lpstr>
      <vt:lpstr>Slide 67</vt:lpstr>
      <vt:lpstr>Slide 68</vt:lpstr>
      <vt:lpstr>Understanding different types of Users</vt:lpstr>
      <vt:lpstr>Slide 70</vt:lpstr>
      <vt:lpstr>Understanding Service Accounts</vt:lpstr>
      <vt:lpstr>Slide 72</vt:lpstr>
      <vt:lpstr>Understanding RBAC in Openshift</vt:lpstr>
      <vt:lpstr>Slide 74</vt:lpstr>
      <vt:lpstr>Some Imp commands of RBAC</vt:lpstr>
      <vt:lpstr>Slide 76</vt:lpstr>
      <vt:lpstr>Slide 77</vt:lpstr>
      <vt:lpstr>Understanding Concept of Projects </vt:lpstr>
      <vt:lpstr>Slide 79</vt:lpstr>
      <vt:lpstr>What are issues with such type of approach?</vt:lpstr>
      <vt:lpstr>Slide 81</vt:lpstr>
      <vt:lpstr>Slide 82</vt:lpstr>
      <vt:lpstr>Slide 83</vt:lpstr>
      <vt:lpstr>Understanding Quotas in Projects 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Creating Pod Resource</vt:lpstr>
      <vt:lpstr>Slide 94</vt:lpstr>
      <vt:lpstr>Understanding ConfigMaps &amp; Secrets</vt:lpstr>
      <vt:lpstr>Slide 96</vt:lpstr>
      <vt:lpstr>Creating ConfigMaps(CM)</vt:lpstr>
      <vt:lpstr>Consuming ConfigMaps(CM) via Pods</vt:lpstr>
      <vt:lpstr>Consuming ConfigMaps(CM) via Pods</vt:lpstr>
      <vt:lpstr>Creating Secrets</vt:lpstr>
      <vt:lpstr>Slide 101</vt:lpstr>
      <vt:lpstr>Slide 102</vt:lpstr>
      <vt:lpstr>Creating ReplicaSets &amp; Replication Controller</vt:lpstr>
      <vt:lpstr>Slide 104</vt:lpstr>
      <vt:lpstr>Slide 105</vt:lpstr>
      <vt:lpstr>Slide 106</vt:lpstr>
      <vt:lpstr>Slide 107</vt:lpstr>
      <vt:lpstr>Slide 108</vt:lpstr>
      <vt:lpstr>Demo :Understanding Need of Volumes</vt:lpstr>
      <vt:lpstr>Slide 110</vt:lpstr>
      <vt:lpstr>Sample Persistent Volume(PV) Yaml</vt:lpstr>
      <vt:lpstr>Sample Persistent Volume Claim (PV )Yaml</vt:lpstr>
      <vt:lpstr>How to use inside Pod</vt:lpstr>
      <vt:lpstr>Slide 114</vt:lpstr>
      <vt:lpstr>Slide 115</vt:lpstr>
      <vt:lpstr>Understanding Image Streams</vt:lpstr>
      <vt:lpstr>Slide 117</vt:lpstr>
      <vt:lpstr>Slide 118</vt:lpstr>
      <vt:lpstr>Understanding Multi-Container Pod Networking</vt:lpstr>
      <vt:lpstr>Slide 120</vt:lpstr>
      <vt:lpstr>Slide 121</vt:lpstr>
      <vt:lpstr>Understanding Services</vt:lpstr>
      <vt:lpstr>Slide 123</vt:lpstr>
      <vt:lpstr>Slide 124</vt:lpstr>
      <vt:lpstr>Slide 125</vt:lpstr>
      <vt:lpstr>Understanding Routers</vt:lpstr>
      <vt:lpstr>Slide 127</vt:lpstr>
      <vt:lpstr>Slide 128</vt:lpstr>
      <vt:lpstr>Slide 129</vt:lpstr>
      <vt:lpstr>Understanding Pod Networking in single namespace</vt:lpstr>
      <vt:lpstr>Slide 131</vt:lpstr>
      <vt:lpstr>Understanding Pod Networking in different namespace</vt:lpstr>
      <vt:lpstr>Slide 133</vt:lpstr>
      <vt:lpstr>Slide 134</vt:lpstr>
      <vt:lpstr>Understanding Multi-Container Pod Networking</vt:lpstr>
      <vt:lpstr>Slide 136</vt:lpstr>
      <vt:lpstr>Understanding Pod Networking in single namespace</vt:lpstr>
      <vt:lpstr>Slide 138</vt:lpstr>
      <vt:lpstr>Understanding Pod Networking in different namespace</vt:lpstr>
      <vt:lpstr>Slide 140</vt:lpstr>
      <vt:lpstr>Slide 141</vt:lpstr>
      <vt:lpstr>Understanding How Operators Works ?</vt:lpstr>
      <vt:lpstr>Slide 143</vt:lpstr>
      <vt:lpstr>Slide 144</vt:lpstr>
      <vt:lpstr>Slide 145</vt:lpstr>
      <vt:lpstr>Slide 146</vt:lpstr>
      <vt:lpstr>Slide 147</vt:lpstr>
      <vt:lpstr>Slide 148</vt:lpstr>
      <vt:lpstr>Understanding Operators in Openshift</vt:lpstr>
      <vt:lpstr>What are Operators ?</vt:lpstr>
      <vt:lpstr>What are Operators ?</vt:lpstr>
      <vt:lpstr>Slide 152</vt:lpstr>
      <vt:lpstr>Slide 153</vt:lpstr>
      <vt:lpstr>Understanding Basics of Deployment </vt:lpstr>
      <vt:lpstr>Slide 155</vt:lpstr>
      <vt:lpstr>Slide 156</vt:lpstr>
      <vt:lpstr>Deploying an Application in Project</vt:lpstr>
      <vt:lpstr>Available Methods</vt:lpstr>
      <vt:lpstr>Available Methods</vt:lpstr>
      <vt:lpstr>Available Methods</vt:lpstr>
      <vt:lpstr>Slide 161</vt:lpstr>
      <vt:lpstr>Understanding Build Process</vt:lpstr>
      <vt:lpstr>Concepts to Understand</vt:lpstr>
      <vt:lpstr>Concepts to Understand</vt:lpstr>
      <vt:lpstr>Slide 165</vt:lpstr>
      <vt:lpstr>Understanding Trigger Process</vt:lpstr>
      <vt:lpstr>What is Trigger</vt:lpstr>
      <vt:lpstr>Push Event in Git via developer </vt:lpstr>
      <vt:lpstr>Slide 169</vt:lpstr>
      <vt:lpstr>Understanding S2I Build Strategies</vt:lpstr>
      <vt:lpstr>Why to use S2I Build strategy ?</vt:lpstr>
      <vt:lpstr>S2I (Source to Image ) Strategy</vt:lpstr>
      <vt:lpstr>Slide 173</vt:lpstr>
      <vt:lpstr>Slide 174</vt:lpstr>
      <vt:lpstr>Understanding Canary Deployments / Rolling Update Strategy </vt:lpstr>
      <vt:lpstr>Slide 176</vt:lpstr>
      <vt:lpstr>Use Cases</vt:lpstr>
      <vt:lpstr>Slide 178</vt:lpstr>
      <vt:lpstr>Slide 179</vt:lpstr>
      <vt:lpstr>Understanding Pod Lifecycle </vt:lpstr>
      <vt:lpstr>Pod Lifecycle </vt:lpstr>
      <vt:lpstr>Slide 182</vt:lpstr>
      <vt:lpstr>Slide 183</vt:lpstr>
      <vt:lpstr>Slide 184</vt:lpstr>
      <vt:lpstr>Slide 185</vt:lpstr>
      <vt:lpstr>Slide 186</vt:lpstr>
      <vt:lpstr>Understanding Recreate Strategy </vt:lpstr>
      <vt:lpstr>Slide 188</vt:lpstr>
      <vt:lpstr>Use Cases</vt:lpstr>
      <vt:lpstr>Slide 190</vt:lpstr>
      <vt:lpstr>Understanding Demo Project with Openshift Pipelines</vt:lpstr>
      <vt:lpstr>Slide 192</vt:lpstr>
      <vt:lpstr>Slide 193</vt:lpstr>
      <vt:lpstr>Slide 194</vt:lpstr>
      <vt:lpstr>Slide 195</vt:lpstr>
      <vt:lpstr>Slide 196</vt:lpstr>
      <vt:lpstr>Openshift Pipelines Demo: Step1 Install Openshift Pipeline Operator</vt:lpstr>
      <vt:lpstr>Slide 198</vt:lpstr>
      <vt:lpstr>Openshift Pipelines Demo: Step1 Install Tekton CLI</vt:lpstr>
      <vt:lpstr>Slide 200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anu</dc:creator>
  <cp:lastModifiedBy>anu</cp:lastModifiedBy>
  <cp:revision>9</cp:revision>
  <dcterms:created xsi:type="dcterms:W3CDTF">2020-12-10T07:06:57Z</dcterms:created>
  <dcterms:modified xsi:type="dcterms:W3CDTF">2020-12-10T08:24:04Z</dcterms:modified>
</cp:coreProperties>
</file>